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256" r:id="rId4"/>
    <p:sldId id="323" r:id="rId5"/>
    <p:sldId id="350" r:id="rId6"/>
    <p:sldId id="351" r:id="rId7"/>
    <p:sldId id="352" r:id="rId8"/>
    <p:sldId id="353" r:id="rId9"/>
    <p:sldId id="320" r:id="rId10"/>
    <p:sldId id="330" r:id="rId11"/>
    <p:sldId id="349" r:id="rId12"/>
    <p:sldId id="331" r:id="rId13"/>
    <p:sldId id="332" r:id="rId14"/>
    <p:sldId id="348" r:id="rId15"/>
    <p:sldId id="334" r:id="rId16"/>
    <p:sldId id="335" r:id="rId17"/>
    <p:sldId id="354" r:id="rId18"/>
    <p:sldId id="355" r:id="rId19"/>
    <p:sldId id="356" r:id="rId20"/>
    <p:sldId id="357" r:id="rId21"/>
    <p:sldId id="345" r:id="rId22"/>
    <p:sldId id="346" r:id="rId23"/>
    <p:sldId id="347" r:id="rId24"/>
    <p:sldId id="292" r:id="rId25"/>
  </p:sldIdLst>
  <p:sldSz cx="9144000" cy="6858000" type="screen4x3"/>
  <p:notesSz cx="6811963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FF3300"/>
    <a:srgbClr val="FF0000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6680" autoAdjust="0"/>
  </p:normalViewPr>
  <p:slideViewPr>
    <p:cSldViewPr snapToGrid="0" snapToObjects="1">
      <p:cViewPr>
        <p:scale>
          <a:sx n="82" d="100"/>
          <a:sy n="82" d="100"/>
        </p:scale>
        <p:origin x="-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E507-4C14-4666-BA90-50F653BA38A5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290C-A6A3-4B9D-BE5D-F504A9BE3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9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B402EB-F9AD-4219-852B-B4772C290CC6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F1611BA-C826-42F4-94CE-122C35EA5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1" i="0" u="none" strike="noStrike" kern="1200" baseline="0" dirty="0" smtClean="0">
              <a:solidFill>
                <a:srgbClr val="FF33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鳳梨酵素成分的四大作用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消化分解、抗發炎、溶解血栓、提升免疫力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7206D-3239-4F25-823C-13E5509E84CB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81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611BA-C826-42F4-94CE-122C35EA5F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3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2646-B772-42D2-B973-6B44F9F13670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BC9C-783A-42D1-ABF3-B04FC476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07B5-8E9F-41F1-A71D-872BAE7EBA61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5B0C-B8F9-46EF-A7CB-CBD5B014C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9C43-16DE-40D7-B3CA-68A62EF74E0D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C3CA-E34C-45E3-B11A-80A8A949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9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4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97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6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BE80-8A23-4F72-9C48-121BED79CE14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44F0-1AE1-4EB8-B0F4-D439E6C0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1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0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79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2646-B772-42D2-B973-6B44F9F136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BC9C-783A-42D1-ABF3-B04FC4764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9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BE80-8A23-4F72-9C48-121BED79CE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44F0-1AE1-4EB8-B0F4-D439E6C03E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88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40F-C564-4620-AEF3-70A5837489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282E-D59F-408E-AF0B-8BAFC24F38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7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E557-AB66-4950-9A15-822CDB458F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338B-811E-4B6F-B1AB-3418232F5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59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C5A3-881B-464D-81A1-63D0F5D7AD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C569-F0C5-4117-81DD-341DB3BC42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033-361D-4399-8AB3-86FE0FE89B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A1EE-22E7-4D5D-A947-D3C93767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76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D0C7-6B2C-4C96-B607-D8E2EC6E05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BCAC-6F44-4005-9CB3-14D6A80530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2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40F-C564-4620-AEF3-70A5837489CF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282E-D59F-408E-AF0B-8BAFC24F3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E5E7-7594-4F69-99A8-D4AFBFBC55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7290-9A36-429B-801C-A17D99CAB0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68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4A09-8486-4691-BFCF-BD50074136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4FFC-5EC9-428C-A545-EE19118C03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93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07B5-8E9F-41F1-A71D-872BAE7EBA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5B0C-B8F9-46EF-A7CB-CBD5B014C7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69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9C43-16DE-40D7-B3CA-68A62EF74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C3CA-E34C-45E3-B11A-80A8A949B8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E557-AB66-4950-9A15-822CDB458FD1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338B-811E-4B6F-B1AB-3418232F5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C5A3-881B-464D-81A1-63D0F5D7ADC7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C569-F0C5-4117-81DD-341DB3BC4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033-361D-4399-8AB3-86FE0FE89BF9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A1EE-22E7-4D5D-A947-D3C93767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D0C7-6B2C-4C96-B607-D8E2EC6E0580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BCAC-6F44-4005-9CB3-14D6A805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E5E7-7594-4F69-99A8-D4AFBFBC5565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7290-9A36-429B-801C-A17D99CA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4A09-8486-4691-BFCF-BD5007413628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4FFC-5EC9-428C-A545-EE19118C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21D68E-2AE7-4B55-B41D-637DC3EC1F34}" type="datetimeFigureOut">
              <a:rPr lang="en-US"/>
              <a:pPr>
                <a:defRPr/>
              </a:pPr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980D9B-FA9A-49B4-B438-E89B8B3D0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FF5E4D-2E71-4840-8B0D-5041E35ABB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12/29/2015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481ABE-FC74-5B49-B37D-897F45162DA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1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21D68E-2AE7-4B55-B41D-637DC3EC1F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980D9B-FA9A-49B4-B438-E89B8B3D0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344" y="1060927"/>
            <a:ext cx="7707312" cy="3100387"/>
          </a:xfrm>
          <a:effectLst>
            <a:outerShdw blurRad="63500" dist="35560" dir="2700000" algn="ctr" rotWithShape="0">
              <a:srgbClr val="3B3B3B"/>
            </a:outerShdw>
          </a:effectLst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愛尚它</a:t>
            </a:r>
            <a:r>
              <a:rPr lang="en-US" altLang="zh-TW" sz="6000" b="1" baseline="30000" dirty="0" smtClean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鳳梨酵素粉末 </a:t>
            </a:r>
            <a:b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err="1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Isotonix</a:t>
            </a:r>
            <a:r>
              <a:rPr lang="en-US" altLang="zh-TW" sz="4800" b="1" baseline="300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®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Bromelain Plus 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3041" y="3111249"/>
            <a:ext cx="4211638" cy="388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top_pineapp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05" y="72708"/>
            <a:ext cx="28257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71600" y="6062663"/>
            <a:ext cx="6400800" cy="60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r>
              <a:rPr lang="zh-TW" altLang="en-US" sz="2000" b="1" baseline="30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2014 </a:t>
            </a:r>
            <a:r>
              <a:rPr lang="zh-CN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灣公司版權所有</a:t>
            </a:r>
            <a:endParaRPr lang="en-US" altLang="zh-CN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酵素催化分解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4" descr="C:\Documents and Settings\Administrator\My Documents\生物科簡報\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r="7097" b="7097"/>
          <a:stretch>
            <a:fillRect/>
          </a:stretch>
        </p:blipFill>
        <p:spPr bwMode="auto">
          <a:xfrm>
            <a:off x="228600" y="1066800"/>
            <a:ext cx="3905573" cy="2058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Administrator\My Documents\生物科簡報\E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9" b="5746"/>
          <a:stretch>
            <a:fillRect/>
          </a:stretch>
        </p:blipFill>
        <p:spPr bwMode="auto">
          <a:xfrm>
            <a:off x="4724400" y="1143000"/>
            <a:ext cx="4267200" cy="198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Administrator\My Documents\生物科簡報\E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0"/>
          <a:stretch>
            <a:fillRect/>
          </a:stretch>
        </p:blipFill>
        <p:spPr bwMode="auto">
          <a:xfrm>
            <a:off x="228600" y="4038600"/>
            <a:ext cx="3905573" cy="208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Administrator\My Documents\生物科簡報\E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0" b="6805"/>
          <a:stretch>
            <a:fillRect/>
          </a:stretch>
        </p:blipFill>
        <p:spPr bwMode="auto">
          <a:xfrm>
            <a:off x="4800600" y="4038600"/>
            <a:ext cx="4122549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37846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酵素有特定的結合部位及活化部位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00600" y="3200400"/>
            <a:ext cx="41225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酵素和受質結合</a:t>
            </a:r>
            <a:r>
              <a:rPr lang="en-US" altLang="zh-TW" sz="2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0" lang="zh-TW" altLang="en-US" sz="2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2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特定的受質能和酵素嵌合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4800" y="6172200"/>
            <a:ext cx="414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zh-TW" altLang="en-US" sz="2400" b="1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活化部位發揮催化反應的功能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53000" y="6172200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zh-TW" altLang="en-US" sz="2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受質被分解酵素則恢復原狀</a:t>
            </a:r>
          </a:p>
        </p:txBody>
      </p:sp>
    </p:spTree>
    <p:extLst>
      <p:ext uri="{BB962C8B-B14F-4D97-AF65-F5344CB8AC3E}">
        <p14:creationId xmlns:p14="http://schemas.microsoft.com/office/powerpoint/2010/main" val="23309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酵素催化合成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Group 42"/>
          <p:cNvGrpSpPr>
            <a:grpSpLocks/>
          </p:cNvGrpSpPr>
          <p:nvPr/>
        </p:nvGrpSpPr>
        <p:grpSpPr bwMode="auto">
          <a:xfrm>
            <a:off x="609600" y="4724400"/>
            <a:ext cx="2561492" cy="1712913"/>
            <a:chOff x="672" y="2736"/>
            <a:chExt cx="1311" cy="1079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68" y="2736"/>
              <a:ext cx="444" cy="301"/>
            </a:xfrm>
            <a:custGeom>
              <a:avLst/>
              <a:gdLst>
                <a:gd name="T0" fmla="*/ 0 w 288"/>
                <a:gd name="T1" fmla="*/ 0 h 288"/>
                <a:gd name="T2" fmla="*/ 0 w 288"/>
                <a:gd name="T3" fmla="*/ 288 h 288"/>
                <a:gd name="T4" fmla="*/ 288 w 288"/>
                <a:gd name="T5" fmla="*/ 288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0" y="288"/>
                  </a:lnTo>
                  <a:lnTo>
                    <a:pt x="288" y="288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392" y="2736"/>
              <a:ext cx="480" cy="401"/>
            </a:xfrm>
            <a:custGeom>
              <a:avLst/>
              <a:gdLst>
                <a:gd name="T0" fmla="*/ 0 w 288"/>
                <a:gd name="T1" fmla="*/ 0 h 384"/>
                <a:gd name="T2" fmla="*/ 0 w 288"/>
                <a:gd name="T3" fmla="*/ 288 h 384"/>
                <a:gd name="T4" fmla="*/ 96 w 288"/>
                <a:gd name="T5" fmla="*/ 384 h 384"/>
                <a:gd name="T6" fmla="*/ 192 w 288"/>
                <a:gd name="T7" fmla="*/ 384 h 384"/>
                <a:gd name="T8" fmla="*/ 288 w 288"/>
                <a:gd name="T9" fmla="*/ 288 h 384"/>
                <a:gd name="T10" fmla="*/ 288 w 288"/>
                <a:gd name="T11" fmla="*/ 0 h 384"/>
                <a:gd name="T12" fmla="*/ 0 w 288"/>
                <a:gd name="T1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84">
                  <a:moveTo>
                    <a:pt x="0" y="0"/>
                  </a:moveTo>
                  <a:lnTo>
                    <a:pt x="0" y="288"/>
                  </a:lnTo>
                  <a:lnTo>
                    <a:pt x="96" y="384"/>
                  </a:lnTo>
                  <a:lnTo>
                    <a:pt x="192" y="384"/>
                  </a:lnTo>
                  <a:lnTo>
                    <a:pt x="288" y="288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672" y="2736"/>
              <a:ext cx="1311" cy="1030"/>
              <a:chOff x="432" y="2496"/>
              <a:chExt cx="1311" cy="1030"/>
            </a:xfrm>
          </p:grpSpPr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1119" y="2508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hangingPunct="0">
                  <a:spcBef>
                    <a:spcPct val="50000"/>
                  </a:spcBef>
                </a:pPr>
                <a:r>
                  <a:rPr kumimoji="0" lang="zh-TW" altLang="en-US" sz="2800" b="1" dirty="0" smtClean="0">
                    <a:solidFill>
                      <a:srgbClr val="CC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受質</a:t>
                </a: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32" y="2959"/>
                <a:ext cx="1233" cy="567"/>
              </a:xfrm>
              <a:custGeom>
                <a:avLst/>
                <a:gdLst>
                  <a:gd name="T0" fmla="*/ 249 w 981"/>
                  <a:gd name="T1" fmla="*/ 24 h 543"/>
                  <a:gd name="T2" fmla="*/ 0 w 981"/>
                  <a:gd name="T3" fmla="*/ 24 h 543"/>
                  <a:gd name="T4" fmla="*/ 0 w 981"/>
                  <a:gd name="T5" fmla="*/ 543 h 543"/>
                  <a:gd name="T6" fmla="*/ 981 w 981"/>
                  <a:gd name="T7" fmla="*/ 540 h 543"/>
                  <a:gd name="T8" fmla="*/ 981 w 981"/>
                  <a:gd name="T9" fmla="*/ 0 h 543"/>
                  <a:gd name="T10" fmla="*/ 831 w 981"/>
                  <a:gd name="T11" fmla="*/ 0 h 543"/>
                  <a:gd name="T12" fmla="*/ 831 w 981"/>
                  <a:gd name="T13" fmla="*/ 162 h 543"/>
                  <a:gd name="T14" fmla="*/ 744 w 981"/>
                  <a:gd name="T15" fmla="*/ 252 h 543"/>
                  <a:gd name="T16" fmla="*/ 639 w 981"/>
                  <a:gd name="T17" fmla="*/ 252 h 543"/>
                  <a:gd name="T18" fmla="*/ 543 w 981"/>
                  <a:gd name="T19" fmla="*/ 156 h 543"/>
                  <a:gd name="T20" fmla="*/ 249 w 981"/>
                  <a:gd name="T21" fmla="*/ 156 h 543"/>
                  <a:gd name="T22" fmla="*/ 249 w 981"/>
                  <a:gd name="T23" fmla="*/ 2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543">
                    <a:moveTo>
                      <a:pt x="249" y="24"/>
                    </a:moveTo>
                    <a:lnTo>
                      <a:pt x="0" y="24"/>
                    </a:lnTo>
                    <a:lnTo>
                      <a:pt x="0" y="543"/>
                    </a:lnTo>
                    <a:lnTo>
                      <a:pt x="981" y="540"/>
                    </a:lnTo>
                    <a:lnTo>
                      <a:pt x="981" y="0"/>
                    </a:lnTo>
                    <a:lnTo>
                      <a:pt x="831" y="0"/>
                    </a:lnTo>
                    <a:lnTo>
                      <a:pt x="831" y="162"/>
                    </a:lnTo>
                    <a:lnTo>
                      <a:pt x="744" y="252"/>
                    </a:lnTo>
                    <a:lnTo>
                      <a:pt x="639" y="252"/>
                    </a:lnTo>
                    <a:lnTo>
                      <a:pt x="543" y="156"/>
                    </a:lnTo>
                    <a:lnTo>
                      <a:pt x="249" y="156"/>
                    </a:lnTo>
                    <a:lnTo>
                      <a:pt x="249" y="2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TW" altLang="en-US" sz="2400" smtClean="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  <p:sp>
            <p:nvSpPr>
              <p:cNvPr id="27" name="AutoShape 22"/>
              <p:cNvSpPr>
                <a:spLocks noChangeArrowheads="1"/>
              </p:cNvSpPr>
              <p:nvPr/>
            </p:nvSpPr>
            <p:spPr bwMode="auto">
              <a:xfrm>
                <a:off x="939" y="2847"/>
                <a:ext cx="180" cy="150"/>
              </a:xfrm>
              <a:prstGeom prst="plus">
                <a:avLst>
                  <a:gd name="adj" fmla="val 25000"/>
                </a:avLst>
              </a:prstGeom>
              <a:solidFill>
                <a:srgbClr val="0000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TW" altLang="en-US" sz="2400" smtClean="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  <p:sp>
            <p:nvSpPr>
              <p:cNvPr id="28" name="Rectangle 38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4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/>
                <a:r>
                  <a:rPr kumimoji="0" lang="zh-TW" altLang="en-US" sz="2800" b="1" dirty="0" smtClean="0">
                    <a:solidFill>
                      <a:srgbClr val="CC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受質</a:t>
                </a:r>
              </a:p>
            </p:txBody>
          </p:sp>
        </p:grpSp>
        <p:pic>
          <p:nvPicPr>
            <p:cNvPr id="24" name="Picture 25" descr="C:\bio ppt\字\mui(d_green)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264"/>
              <a:ext cx="537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838200" y="1257300"/>
            <a:ext cx="2286000" cy="1752600"/>
            <a:chOff x="1392" y="432"/>
            <a:chExt cx="1344" cy="1071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160" y="816"/>
              <a:ext cx="366" cy="432"/>
            </a:xfrm>
            <a:custGeom>
              <a:avLst/>
              <a:gdLst>
                <a:gd name="T0" fmla="*/ 0 w 288"/>
                <a:gd name="T1" fmla="*/ 0 h 384"/>
                <a:gd name="T2" fmla="*/ 0 w 288"/>
                <a:gd name="T3" fmla="*/ 288 h 384"/>
                <a:gd name="T4" fmla="*/ 96 w 288"/>
                <a:gd name="T5" fmla="*/ 384 h 384"/>
                <a:gd name="T6" fmla="*/ 192 w 288"/>
                <a:gd name="T7" fmla="*/ 384 h 384"/>
                <a:gd name="T8" fmla="*/ 288 w 288"/>
                <a:gd name="T9" fmla="*/ 288 h 384"/>
                <a:gd name="T10" fmla="*/ 288 w 288"/>
                <a:gd name="T11" fmla="*/ 0 h 384"/>
                <a:gd name="T12" fmla="*/ 0 w 288"/>
                <a:gd name="T1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84">
                  <a:moveTo>
                    <a:pt x="0" y="0"/>
                  </a:moveTo>
                  <a:lnTo>
                    <a:pt x="0" y="288"/>
                  </a:lnTo>
                  <a:lnTo>
                    <a:pt x="96" y="384"/>
                  </a:lnTo>
                  <a:lnTo>
                    <a:pt x="192" y="384"/>
                  </a:lnTo>
                  <a:lnTo>
                    <a:pt x="288" y="288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728" y="816"/>
              <a:ext cx="432" cy="288"/>
            </a:xfrm>
            <a:custGeom>
              <a:avLst/>
              <a:gdLst>
                <a:gd name="T0" fmla="*/ 0 w 288"/>
                <a:gd name="T1" fmla="*/ 0 h 288"/>
                <a:gd name="T2" fmla="*/ 0 w 288"/>
                <a:gd name="T3" fmla="*/ 288 h 288"/>
                <a:gd name="T4" fmla="*/ 288 w 288"/>
                <a:gd name="T5" fmla="*/ 288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0" y="288"/>
                  </a:lnTo>
                  <a:lnTo>
                    <a:pt x="288" y="288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392" y="432"/>
              <a:ext cx="124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kumimoji="0" lang="zh-TW" altLang="en-US" sz="2800" b="1" dirty="0" smtClean="0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受質複合物</a:t>
              </a: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1392" y="960"/>
              <a:ext cx="1344" cy="543"/>
            </a:xfrm>
            <a:custGeom>
              <a:avLst/>
              <a:gdLst>
                <a:gd name="T0" fmla="*/ 249 w 981"/>
                <a:gd name="T1" fmla="*/ 24 h 543"/>
                <a:gd name="T2" fmla="*/ 0 w 981"/>
                <a:gd name="T3" fmla="*/ 24 h 543"/>
                <a:gd name="T4" fmla="*/ 0 w 981"/>
                <a:gd name="T5" fmla="*/ 543 h 543"/>
                <a:gd name="T6" fmla="*/ 981 w 981"/>
                <a:gd name="T7" fmla="*/ 540 h 543"/>
                <a:gd name="T8" fmla="*/ 981 w 981"/>
                <a:gd name="T9" fmla="*/ 0 h 543"/>
                <a:gd name="T10" fmla="*/ 831 w 981"/>
                <a:gd name="T11" fmla="*/ 0 h 543"/>
                <a:gd name="T12" fmla="*/ 831 w 981"/>
                <a:gd name="T13" fmla="*/ 162 h 543"/>
                <a:gd name="T14" fmla="*/ 744 w 981"/>
                <a:gd name="T15" fmla="*/ 252 h 543"/>
                <a:gd name="T16" fmla="*/ 639 w 981"/>
                <a:gd name="T17" fmla="*/ 252 h 543"/>
                <a:gd name="T18" fmla="*/ 543 w 981"/>
                <a:gd name="T19" fmla="*/ 156 h 543"/>
                <a:gd name="T20" fmla="*/ 249 w 981"/>
                <a:gd name="T21" fmla="*/ 156 h 543"/>
                <a:gd name="T22" fmla="*/ 249 w 981"/>
                <a:gd name="T23" fmla="*/ 2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543">
                  <a:moveTo>
                    <a:pt x="249" y="24"/>
                  </a:moveTo>
                  <a:lnTo>
                    <a:pt x="0" y="24"/>
                  </a:lnTo>
                  <a:lnTo>
                    <a:pt x="0" y="543"/>
                  </a:lnTo>
                  <a:lnTo>
                    <a:pt x="981" y="540"/>
                  </a:lnTo>
                  <a:lnTo>
                    <a:pt x="981" y="0"/>
                  </a:lnTo>
                  <a:lnTo>
                    <a:pt x="831" y="0"/>
                  </a:lnTo>
                  <a:lnTo>
                    <a:pt x="831" y="162"/>
                  </a:lnTo>
                  <a:lnTo>
                    <a:pt x="744" y="252"/>
                  </a:lnTo>
                  <a:lnTo>
                    <a:pt x="639" y="252"/>
                  </a:lnTo>
                  <a:lnTo>
                    <a:pt x="543" y="156"/>
                  </a:lnTo>
                  <a:lnTo>
                    <a:pt x="249" y="156"/>
                  </a:lnTo>
                  <a:lnTo>
                    <a:pt x="249" y="24"/>
                  </a:lnTo>
                  <a:close/>
                </a:path>
              </a:pathLst>
            </a:custGeom>
            <a:solidFill>
              <a:srgbClr val="FFFF00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</p:grp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4019550" y="2095500"/>
            <a:ext cx="1447800" cy="228600"/>
          </a:xfrm>
          <a:prstGeom prst="leftRightArrow">
            <a:avLst>
              <a:gd name="adj1" fmla="val 50000"/>
              <a:gd name="adj2" fmla="val 126667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zh-TW" altLang="en-US" sz="2400" smtClean="0">
              <a:solidFill>
                <a:srgbClr val="CC0000"/>
              </a:solidFill>
              <a:latin typeface="Times New Roman" charset="0"/>
            </a:endParaRPr>
          </a:p>
        </p:txBody>
      </p: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6477000" y="1333500"/>
            <a:ext cx="2057400" cy="1700213"/>
            <a:chOff x="3552" y="480"/>
            <a:chExt cx="1296" cy="1071"/>
          </a:xfrm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936" y="864"/>
              <a:ext cx="682" cy="384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288 h 384"/>
                <a:gd name="T4" fmla="*/ 288 w 576"/>
                <a:gd name="T5" fmla="*/ 288 h 384"/>
                <a:gd name="T6" fmla="*/ 384 w 576"/>
                <a:gd name="T7" fmla="*/ 384 h 384"/>
                <a:gd name="T8" fmla="*/ 480 w 576"/>
                <a:gd name="T9" fmla="*/ 384 h 384"/>
                <a:gd name="T10" fmla="*/ 576 w 576"/>
                <a:gd name="T11" fmla="*/ 288 h 384"/>
                <a:gd name="T12" fmla="*/ 576 w 576"/>
                <a:gd name="T13" fmla="*/ 0 h 384"/>
                <a:gd name="T14" fmla="*/ 0 w 576"/>
                <a:gd name="T1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" h="384">
                  <a:moveTo>
                    <a:pt x="0" y="0"/>
                  </a:moveTo>
                  <a:lnTo>
                    <a:pt x="0" y="288"/>
                  </a:lnTo>
                  <a:lnTo>
                    <a:pt x="288" y="288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76" y="288"/>
                  </a:lnTo>
                  <a:lnTo>
                    <a:pt x="5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3552" y="480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kumimoji="0" lang="zh-TW" altLang="en-US" sz="2800" b="1" dirty="0" smtClean="0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受質複合物</a:t>
              </a: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3648" y="1008"/>
              <a:ext cx="1161" cy="543"/>
            </a:xfrm>
            <a:custGeom>
              <a:avLst/>
              <a:gdLst>
                <a:gd name="T0" fmla="*/ 249 w 981"/>
                <a:gd name="T1" fmla="*/ 24 h 543"/>
                <a:gd name="T2" fmla="*/ 0 w 981"/>
                <a:gd name="T3" fmla="*/ 24 h 543"/>
                <a:gd name="T4" fmla="*/ 0 w 981"/>
                <a:gd name="T5" fmla="*/ 543 h 543"/>
                <a:gd name="T6" fmla="*/ 981 w 981"/>
                <a:gd name="T7" fmla="*/ 540 h 543"/>
                <a:gd name="T8" fmla="*/ 981 w 981"/>
                <a:gd name="T9" fmla="*/ 0 h 543"/>
                <a:gd name="T10" fmla="*/ 831 w 981"/>
                <a:gd name="T11" fmla="*/ 0 h 543"/>
                <a:gd name="T12" fmla="*/ 831 w 981"/>
                <a:gd name="T13" fmla="*/ 162 h 543"/>
                <a:gd name="T14" fmla="*/ 744 w 981"/>
                <a:gd name="T15" fmla="*/ 252 h 543"/>
                <a:gd name="T16" fmla="*/ 639 w 981"/>
                <a:gd name="T17" fmla="*/ 252 h 543"/>
                <a:gd name="T18" fmla="*/ 543 w 981"/>
                <a:gd name="T19" fmla="*/ 156 h 543"/>
                <a:gd name="T20" fmla="*/ 249 w 981"/>
                <a:gd name="T21" fmla="*/ 156 h 543"/>
                <a:gd name="T22" fmla="*/ 249 w 981"/>
                <a:gd name="T23" fmla="*/ 2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543">
                  <a:moveTo>
                    <a:pt x="249" y="24"/>
                  </a:moveTo>
                  <a:lnTo>
                    <a:pt x="0" y="24"/>
                  </a:lnTo>
                  <a:lnTo>
                    <a:pt x="0" y="543"/>
                  </a:lnTo>
                  <a:lnTo>
                    <a:pt x="981" y="540"/>
                  </a:lnTo>
                  <a:lnTo>
                    <a:pt x="981" y="0"/>
                  </a:lnTo>
                  <a:lnTo>
                    <a:pt x="831" y="0"/>
                  </a:lnTo>
                  <a:lnTo>
                    <a:pt x="831" y="162"/>
                  </a:lnTo>
                  <a:lnTo>
                    <a:pt x="744" y="252"/>
                  </a:lnTo>
                  <a:lnTo>
                    <a:pt x="639" y="252"/>
                  </a:lnTo>
                  <a:lnTo>
                    <a:pt x="543" y="156"/>
                  </a:lnTo>
                  <a:lnTo>
                    <a:pt x="249" y="156"/>
                  </a:lnTo>
                  <a:lnTo>
                    <a:pt x="249" y="24"/>
                  </a:lnTo>
                  <a:close/>
                </a:path>
              </a:pathLst>
            </a:custGeom>
            <a:solidFill>
              <a:srgbClr val="FFFF00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5834064" y="4440238"/>
            <a:ext cx="2668588" cy="2141538"/>
            <a:chOff x="3627" y="2509"/>
            <a:chExt cx="1681" cy="1349"/>
          </a:xfrm>
        </p:grpSpPr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3975" y="3193"/>
              <a:ext cx="1226" cy="561"/>
            </a:xfrm>
            <a:custGeom>
              <a:avLst/>
              <a:gdLst>
                <a:gd name="T0" fmla="*/ 249 w 981"/>
                <a:gd name="T1" fmla="*/ 24 h 543"/>
                <a:gd name="T2" fmla="*/ 0 w 981"/>
                <a:gd name="T3" fmla="*/ 24 h 543"/>
                <a:gd name="T4" fmla="*/ 0 w 981"/>
                <a:gd name="T5" fmla="*/ 543 h 543"/>
                <a:gd name="T6" fmla="*/ 981 w 981"/>
                <a:gd name="T7" fmla="*/ 540 h 543"/>
                <a:gd name="T8" fmla="*/ 981 w 981"/>
                <a:gd name="T9" fmla="*/ 0 h 543"/>
                <a:gd name="T10" fmla="*/ 831 w 981"/>
                <a:gd name="T11" fmla="*/ 0 h 543"/>
                <a:gd name="T12" fmla="*/ 831 w 981"/>
                <a:gd name="T13" fmla="*/ 162 h 543"/>
                <a:gd name="T14" fmla="*/ 744 w 981"/>
                <a:gd name="T15" fmla="*/ 252 h 543"/>
                <a:gd name="T16" fmla="*/ 639 w 981"/>
                <a:gd name="T17" fmla="*/ 252 h 543"/>
                <a:gd name="T18" fmla="*/ 543 w 981"/>
                <a:gd name="T19" fmla="*/ 156 h 543"/>
                <a:gd name="T20" fmla="*/ 249 w 981"/>
                <a:gd name="T21" fmla="*/ 156 h 543"/>
                <a:gd name="T22" fmla="*/ 249 w 981"/>
                <a:gd name="T23" fmla="*/ 2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543">
                  <a:moveTo>
                    <a:pt x="249" y="24"/>
                  </a:moveTo>
                  <a:lnTo>
                    <a:pt x="0" y="24"/>
                  </a:lnTo>
                  <a:lnTo>
                    <a:pt x="0" y="543"/>
                  </a:lnTo>
                  <a:lnTo>
                    <a:pt x="981" y="540"/>
                  </a:lnTo>
                  <a:lnTo>
                    <a:pt x="981" y="0"/>
                  </a:lnTo>
                  <a:lnTo>
                    <a:pt x="831" y="0"/>
                  </a:lnTo>
                  <a:lnTo>
                    <a:pt x="831" y="162"/>
                  </a:lnTo>
                  <a:lnTo>
                    <a:pt x="744" y="252"/>
                  </a:lnTo>
                  <a:lnTo>
                    <a:pt x="639" y="252"/>
                  </a:lnTo>
                  <a:lnTo>
                    <a:pt x="543" y="156"/>
                  </a:lnTo>
                  <a:lnTo>
                    <a:pt x="249" y="156"/>
                  </a:lnTo>
                  <a:lnTo>
                    <a:pt x="249" y="24"/>
                  </a:lnTo>
                  <a:close/>
                </a:path>
              </a:pathLst>
            </a:custGeom>
            <a:solidFill>
              <a:srgbClr val="FFFF00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4588" y="2509"/>
              <a:ext cx="720" cy="397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288 h 384"/>
                <a:gd name="T4" fmla="*/ 288 w 576"/>
                <a:gd name="T5" fmla="*/ 288 h 384"/>
                <a:gd name="T6" fmla="*/ 384 w 576"/>
                <a:gd name="T7" fmla="*/ 384 h 384"/>
                <a:gd name="T8" fmla="*/ 480 w 576"/>
                <a:gd name="T9" fmla="*/ 384 h 384"/>
                <a:gd name="T10" fmla="*/ 576 w 576"/>
                <a:gd name="T11" fmla="*/ 288 h 384"/>
                <a:gd name="T12" fmla="*/ 576 w 576"/>
                <a:gd name="T13" fmla="*/ 0 h 384"/>
                <a:gd name="T14" fmla="*/ 0 w 576"/>
                <a:gd name="T1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" h="384">
                  <a:moveTo>
                    <a:pt x="0" y="0"/>
                  </a:moveTo>
                  <a:lnTo>
                    <a:pt x="0" y="288"/>
                  </a:lnTo>
                  <a:lnTo>
                    <a:pt x="288" y="288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576" y="288"/>
                  </a:lnTo>
                  <a:lnTo>
                    <a:pt x="5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42" name="AutoShape 29"/>
            <p:cNvSpPr>
              <a:spLocks noChangeArrowheads="1"/>
            </p:cNvSpPr>
            <p:nvPr/>
          </p:nvSpPr>
          <p:spPr bwMode="auto">
            <a:xfrm>
              <a:off x="4572" y="3037"/>
              <a:ext cx="180" cy="149"/>
            </a:xfrm>
            <a:prstGeom prst="plus">
              <a:avLst>
                <a:gd name="adj" fmla="val 25000"/>
              </a:avLst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TW" altLang="en-US" sz="2400" smtClean="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3627" y="2509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kumimoji="0" lang="en-US" altLang="zh-TW" sz="2800" b="1" dirty="0" smtClean="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kumimoji="0" lang="zh-TW" altLang="en-US" sz="2800" b="1" dirty="0" smtClean="0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產物</a:t>
              </a:r>
            </a:p>
          </p:txBody>
        </p:sp>
        <p:pic>
          <p:nvPicPr>
            <p:cNvPr id="44" name="Picture 35" descr="C:\bio ppt\字\mui(d_green)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312"/>
              <a:ext cx="605" cy="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AutoShape 45"/>
          <p:cNvSpPr>
            <a:spLocks noChangeArrowheads="1"/>
          </p:cNvSpPr>
          <p:nvPr/>
        </p:nvSpPr>
        <p:spPr bwMode="auto">
          <a:xfrm rot="5360125">
            <a:off x="6640597" y="3809803"/>
            <a:ext cx="963443" cy="237121"/>
          </a:xfrm>
          <a:prstGeom prst="leftRightArrow">
            <a:avLst>
              <a:gd name="adj1" fmla="val 50000"/>
              <a:gd name="adj2" fmla="val 11034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zh-TW" altLang="en-US" sz="2400" smtClean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46" name="AutoShape 47"/>
          <p:cNvSpPr>
            <a:spLocks noChangeArrowheads="1"/>
          </p:cNvSpPr>
          <p:nvPr/>
        </p:nvSpPr>
        <p:spPr bwMode="auto">
          <a:xfrm rot="5497765">
            <a:off x="1207571" y="3812221"/>
            <a:ext cx="1083428" cy="232282"/>
          </a:xfrm>
          <a:prstGeom prst="leftRightArrow">
            <a:avLst>
              <a:gd name="adj1" fmla="val 50000"/>
              <a:gd name="adj2" fmla="val 126667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zh-TW" altLang="en-US" sz="2400" smtClean="0">
              <a:solidFill>
                <a:srgbClr val="CC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238250"/>
            <a:ext cx="80772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將吃進來的牛肉變成人肉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2381250"/>
            <a:ext cx="8077200" cy="1200329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酵素催化分解</a:t>
            </a:r>
            <a:r>
              <a:rPr lang="zh-TW" altLang="en-US" sz="3600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體內的分解酵素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把牛肉中的蛋白質分解成氨基酸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3400" y="4267200"/>
            <a:ext cx="8153400" cy="1754326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酵素催化合成</a:t>
            </a:r>
            <a:r>
              <a:rPr lang="zh-TW" altLang="en-US" sz="3600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由人體內的合成酵素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按照人體基因的命令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把氨基酸組合成人肉的形式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吃牛肉長牛肉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05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nimBg="1" autoUpdateAnimBg="0"/>
      <p:bldP spid="1843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643774" y="1510588"/>
            <a:ext cx="8481060" cy="3288218"/>
          </a:xfrm>
        </p:spPr>
        <p:txBody>
          <a:bodyPr/>
          <a:lstStyle/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體內製造</a:t>
            </a:r>
          </a:p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生鮮食物、發酵食物</a:t>
            </a:r>
          </a:p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酵素補充品</a:t>
            </a:r>
          </a:p>
        </p:txBody>
      </p:sp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酵素哪裡來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04" y="3429000"/>
            <a:ext cx="3726295" cy="27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酵素不足的影響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502862" y="1306676"/>
            <a:ext cx="7833476" cy="3288218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en-US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無法有效分解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，人體無法吸收，獲得不到能量與營養</a:t>
            </a: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身體新陳代謝</a:t>
            </a:r>
            <a:r>
              <a:rPr lang="zh-TW" altLang="en-US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低下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，平常僅需數秒鐘即可完成的作用，卻需耗上數小時，影響全身健康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1" y="4143619"/>
            <a:ext cx="2888038" cy="23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2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6750" y="968376"/>
            <a:ext cx="5238750" cy="3100387"/>
          </a:xfrm>
          <a:effectLst>
            <a:outerShdw blurRad="63500" dist="35560" dir="2700000" algn="ctr" rotWithShape="0">
              <a:srgbClr val="3B3B3B"/>
            </a:outerShdw>
          </a:effectLst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鳳梨酵素</a:t>
            </a:r>
            <a:b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dirty="0" err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Bromelain</a:t>
            </a:r>
            <a:endParaRPr lang="en-US" altLang="zh-TW" sz="5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6" y="2330451"/>
            <a:ext cx="42132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0" y="1000128"/>
            <a:ext cx="52387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560" dir="2700000" algn="ctr" rotWithShape="0">
              <a:srgbClr val="3B3B3B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0"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蛋白酵素</a:t>
            </a:r>
            <a:br>
              <a:rPr kumimoji="0"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Protease</a:t>
            </a:r>
            <a:endParaRPr kumimoji="0" lang="en-US" altLang="zh-TW" sz="5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kumimoji="0" lang="en-US" altLang="zh-TW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鳳梨酵素粉末主要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698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蛋白酵素 </a:t>
            </a:r>
            <a:r>
              <a:rPr lang="en-US" altLang="zh-TW" sz="4400" b="1" dirty="0">
                <a:solidFill>
                  <a:prstClr val="white"/>
                </a:solidFill>
              </a:rPr>
              <a:t>Protease 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502862" y="1306675"/>
            <a:ext cx="7833476" cy="4907593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蛋白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酵素是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蛋白水解酵素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，功能為分解特定的胜肽鍵或將完整的胜肽分解成胺基酸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蛋白酵素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有助於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蛋白質的分解、消化及吸收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幫助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維持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健康。</a:t>
            </a:r>
          </a:p>
        </p:txBody>
      </p:sp>
      <p:pic>
        <p:nvPicPr>
          <p:cNvPr id="8194" name="Picture 2" descr="http://i286.photobucket.com/albums/ll110/jinxiu1/blog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450408"/>
            <a:ext cx="3181350" cy="22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鳳梨酵素 </a:t>
            </a:r>
            <a:r>
              <a:rPr kumimoji="0" lang="en-US" altLang="zh-TW" sz="4400" b="1" dirty="0" err="1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Bromelain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502862" y="1306675"/>
            <a:ext cx="5166418" cy="4907593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一群</a:t>
            </a:r>
            <a:r>
              <a:rPr lang="zh-TW" altLang="en-US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「蛋白質分解酵素」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的統稱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所以吃鳳梨時，會有咬嘴巴的感覺</a:t>
            </a: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中南美已使用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好幾世紀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，在</a:t>
            </a:r>
            <a:r>
              <a:rPr lang="zh-TW" altLang="en-US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幫助</a:t>
            </a:r>
            <a:r>
              <a:rPr lang="zh-TW" altLang="en-US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消化</a:t>
            </a:r>
            <a:r>
              <a:rPr lang="zh-TW" altLang="en-US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，維持健康</a:t>
            </a:r>
            <a:endParaRPr lang="zh-TW" altLang="en-US" b="1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鳳梨的果實和莖部兩者都有含鳳梨酵素，</a:t>
            </a:r>
            <a:r>
              <a:rPr lang="zh-TW" altLang="en-US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莖部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通常會提供較高的成分，且含量是果實的</a:t>
            </a:r>
            <a:r>
              <a:rPr lang="en-US" altLang="zh-TW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  <a:endParaRPr lang="zh-TW" altLang="en-US" b="1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28" y="1330035"/>
            <a:ext cx="2516277" cy="329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94" y="4861768"/>
            <a:ext cx="2516277" cy="178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3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鳳梨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酵素與健康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ttps://encrypted-tbn2.gstatic.com/images?q=tbn:ANd9GcSetKGSmULfUDWqIggnXEQS0B-IDGPfAR8IO0GV4DG1OI5Shb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296936"/>
            <a:ext cx="3175000" cy="25305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MTEhUUExQWFhQUGBgVFRUYGBgXFxwXGBkYGhkYFhscHCggHBolGxkVIjEjJSkrLi4uGCAzODMsNygtLisBCgoKDg0OGxAQGywkICQsLDQsLy8sLCwvLCwsNiwsLCwsLCwuLCwsLCwsLCwsLCwsLCwsLCwsLCwsLCwsLCwsLP/AABEIAOEA4QMBIgACEQEDEQH/xAAcAAACAgMBAQAAAAAAAAAAAAAABAUGAQMHAgj/xABAEAABAwIDBgUCBAQEBAcAAAABAAIDBBEFEiEGEzFBUWEUIjJxgQeRQlJioSMzcrEVQ5LBJIKy8AhTY4Oi0eH/xAAaAQACAwEBAAAAAAAAAAAAAAAABAIDBQEG/8QAKhEAAgIBAgQHAAMBAQAAAAAAAAECAxEEEiExMlETFDNBUnGRBSJhgUL/2gAMAwEAAhEDEQA/AOu0tPmvray3+AHVGG8CnVbOclIQ02mqlUm1xEvADqjwA6p1Cj4ku5d5Sn4iXgB1R4AdU6hHiS7h5Sn4iXgB1R4AdU6hHiS7h5Sn4iXgB1R4AdSteO4vDSQPnmdljjFz36AdSSvnXFvq/iElSZYZN1ED5YbAtyj83UnnZG+XcPKU/E+jvADqUeAHUriFD9eZw4b2mYW282QkOv2urrs39Y6CpIbJmp3uNgH6t+XDQI3y7h5Sn4l68AOqPADqmoZWuAc0hzTqCNQR2XtHiS7h5Sn4iXgB1R4AdU6hHiS7h5Sn4iXgB1R4AdU6hHiS7h5Sn4iXgB1R4AdU6hHiS7h5Sn4iXgB1R4AdU6hHiS7h5Sn4iXgB1R4AdU6hHiS7h5Sn4iXgB1R4AdU6hHiS7h5Sn4iXgB1WuopQ0XupFLYh6PkKUZybRXdpqo1yaXsRiEITJhj+G8CnUlhvAp1KWdTPQaT0YghCFAZBCEIAF5JsvSpu18jqqdmHxvcxpbvqt7dHbm9mxtPIvN/gFAHGvrJtv46o3ERIp6ckcdHv4F3sOAXOSr59TNhzR1Q8Ox7oJvMwAZi082myY2N+ltVPJHJUs3UAcC4O0eQOWXujcgw8kVH9Pqx1C2sY3MHa7oDz5OTx1VRe0g5XaEaEHiPdfTlRtO2nfu5KaWKBhEbJ7XjsNBe3AJParBcJkc11XumOd6XAhpN1BSfuWOBFf+HjHHyQz0ryTuSHsvrZrtMv3BXYAuZfSDZyKnlrpoSTG6XdRG/lMbQHXHWzi4fC6aFMg1gyhCEHAQhCABCEIAEIQgAQhCABCEIAEtiHo+QmUtiHo+QpQ6kU6j0pfTIxCEJw84P4bwKdSWG8CnUpZ1M9BpPRiCEIUBkEIWmqqmRsL5HBrGi5c42ACANqqu0GDzsqDW0paZDGI54nmzXxsJIyu/C4Xdr3SdV9SICctNFNUG9g5rLRnvnPJVvH/qHPUU9VBDSPZI1ro3vc4Wbdt3WtxNuCi5RXNk4wk+SLTsri8lZBvpYBGC87sXDrtBsHcFmtxkh2UctDde9k6iJ1FTuhFo90wNHSw1Hve691mGB5zX4qmxyx/UYq2KWJkdJikxlDJIQ+icwl0nHK5upD29COCrGDY/SzsqKo0t53DdxFzbseAckTGE6ZjzUpVbQPoqs0z4XSxyMErTH5nNHA7xvRJ7B0EdTXzOiD/A00glijcLDxLx57dm8bdVKCbX9uZCxpN45HQtksH8LSxw6ZgMz7cM7jmfbtclTKwFlXC4IQhAAhCEACEIQAIQhAAhCEACEIQAJbEPR8hMpbEPR8hSh1Ip1HpS+mRiEITh5wfw3gU6ksN4FOpSzqZ6DSejEEIWCoDIOXM8dn/wAQnBLj4OBxys4CaQaZz+gagDmp/bDEnOcKSI2L2l07x+CP8vZztbexUO2EMa1rRZrfKB0A4JXUW7VhDmmp3PcyMwTEnP3rHBrTBK5hDRYZRq39lF4B5mPkOu+le8+18o/YLW+qEIxKU8N41remZzGt/uV6oa+CKOOLetLmNAs3Ukjj+6SsTxwNGprPH2PGyWMyUEtTFI0uog8OzjUwmTUXHHJ1VvxXDaSpdv3Vb2tLQAY5crNOYHVVzY/FonYk9l/LPB5mvFgSw63v2UJR0FFUSzzNDN26QiKIO8oDDbNa/FxBKdVrjXukhF077dsWScktLBO6KlqnT1VQWxiR5LmxtJ0zP7HgOZXV9mMCZRwNhYS7Uue88XvcbucfcrkmHYdHJPVsDQGhkcWg4O1Nx3FwV0n6fYtJPTFkxBnp3mGS36fSfltipUzjJvhxKtRXKCWXwLShYCymBUEIQgAQhCABCEIAEIQgAQhCABCEIAEtiHo+QmUtiHo+QpQ6kU6j0pfTIxCEJw84P4bwKdSWG8CnUpZ1M9BpPRiCjsfxZlLA+Z/Bo0HNzjo1o7k2Uiqp9TKVzqIvaCTTyR1FgLkiM3It7XVb5DS5kRRQOAc9/wDNmIklPHUj0+zRYBexxXts4c1r26hwDgRwsdQtD5dVmSy2a8FhcCu4PSRywz52h7JaiQ2d+l1h9rKRipo2ehjW+wF1G7Okt31M7R8cjpB+qORxcHDr0UqG8vlcmsMnW1gg9qKSR8lNugWvc50b3gaiJws43UtW7M0hAAha2wADm+U6d0+x2i9Su00RubWDjgt2SubMYPNTPnzvDo5H5mkm77D8x9k99LMQcKyZz7BlfmljH6ojlP3bqsbRyltO4N0fLaJtuN3m37C5W+libBUYcG6NZKY7/wBUZH7lXUz/ALZ7lOogtmF7HVAsrAWU+ZYIQhAAhCEACEIQAIQhAAhCEACEIQAJbEPR8hMpbEPR8hSh1Ip1HpS+mRiEITh5wfw3gU6ksN4FOpSzqZ6DSejEEviMjWxSOfbIGOLgeFgDcJhVzb+glnopGQkX0c5v542m72X5XA4qDGkc52Rr3Ma2nlGQuzS01zxieSQz3aCBZWAg3/74pSaCGtp2uafKQHRvbo6Nw007jglsPr3RvEFWQHf5c/Bko5ezuyzpcWasHjgato6ZwaKmLSWn1H647+djuul/spimIka2RvBwDh7FZxWqZBE58noAsW83E6BoHMm6gNm6XE4IHF8ULYQ5xY2V+VzYz5gB1twXIwc1g5K2MOZYHaH3WxyiMCx9tS1/kyvjNi297g8HtPNpKdxCrEcUkh/C0++Y6NA9yQoODT2stU01kiZ6hrqrM97RHSjmRrK/j/pb/wBS31sgc6kc12ZpqoSCP6lUdnBQtiDqlw35c4yNkzOs++thw7K40sLX1NDCwANMu9aBoMsQzKaWLEkVyea23g60hCFpGSCEIQAIQhAAhCEACEIQAIWqeZrBdzg0dSQAkqDG6eZxZFK1z28Wg62QBJIWAVlAAlsQ9HyEylsQ9HyFKHUinUelL6ZGIQhOHnB/DeBTqSw3gU6lLOpnoNJ6MQUJtniXh6OZ+mYtLGDq5/lAHfVTRVI+psgcKWEjR828P/tAn+5VU5bYtjlcd00jn2GH/DyGEk0r7AuJuY5eZP6XFWashjmYWPGZjhy/6mHke6jpIw4FjgHNOhB1BB5JClM1ISMrpqfi0D+ZGOfu0LK37ufM23Vs+jzQzPjraaCsJfTROO6m1sXOH8MSk8xwupz6obuobJG3eGagDZ3RD0yxO9QsOIAUbjWLUs1I+78zXDKGD17z8NhxuDZQeF1FZG508wkbWFoELxZ7HNsAYpR0NgnKbFj+3AQvpbeY8SAoNojFNGYHWbG0tDXt5OP8p1uNuSs52jdK6DfMDoGSh85hufTwDmnW19T7KGnnmdVxVFTAIBnAkDGgM7ONud1YMKo6Our6gOm3TmBscLmG2Z3Eu6OF9LLr4y4cQjlQeeH+DGCGCSWrEYZI0Tue11gTkkAd/clT+zkGbFYLDSGCV/8AqIaue4rMaCeYXyVMDgHAD+HUMPAm3pfY8FbtkcZdTVcVTWOjEVdGIoHMcDkOa9n89TpdRjW3ZufI7ZdFU7FzOyBZWAUApwzzKEIQAIWLpeqro4/5j2s5+ZwCAGUJCnxmneQGTRuLjZoDhcnsOK9VGLQR+uWNuttXAa9PdB3Bsrq6OFhklcGsbxJ/26nsq7PtsG3d4WpMIud8GDIWgXzWJvb4WmkkZXV8hJa+CjDRGB5mulcLuee7eAVpq3sDDvC1rCMpzEAWPLVcznkGMcypbP0oxEGqqDnie69PGPQIxwLh+Im17qSxbZSJ+7fDaCWF4ex7BbQcWu6tI5KUwWnhjhYyny7pujcpuBre1/lOhc29zrfYy1ZWAsqREEtiHo+QmUtiHo+QpQ6kU6j0pfTIxCEJw84P4bwKdSWG8CnUpZ1M9BpPRiYKof1Ed/xNIP0zf9IV8cuW/ULGWnEqWAWIYyQucOUj9Aw97C/yl7/TZoab1Y/YrmsfdemyG4ssEoy878FiHoivxYbFPWSzFgtAWsYRpd9rlx62urBm6cVEbPN/hFx/zJJH/BcbKSGqnY8vHYrqXDPcJnZgWkAg6EHW6rmF4VGRLT2ymCTNHI3RzQ/zA346XsrEo3DGfx6km2rmD/4BEJNJ4O2RUmslZfiMoqnR1ke9aJ46iSQDjGwZQfbgT7JdlOGHO0sMUzC+TeDMI2PlIaYvynmrdjYMeSpaAXU5zOadQ+I6SMPUW1T+I/TCWYTGlkibTVBZNGDmLmhrQWxDllzarVos3xyuZjaqrwpY9iQ+m+2bo2tpavPu75aaqeLB4vo2Qn0npfiuqArjNDMJoS2Rv6JYyPTIzQj3B4FSOz20c9D5Jc09IPSeMsQ783t/dRr1KctsuDO26NqO6HFHVknimJxU7DJK8NaOvE9mjiT7LxTYtDJDv43h0WUuzDoBcjsey55A91XKaqcaE3gjdwjZyNvzniVbZYoIXqpc2StfttUPa40tKT5f4bpDa5PA2HJRkOHh/nnG8lOpL/MATxDegBT5HFB0SU7ZTXE0K6YwfArT9m46qujjgbunRZXyzM8rmtPBrbczquot2dpcgYYWPA187Q4k9STxPdVj6YNzeKkPqdMRfs3QD9le05QsQEtTPM8Io2M7NMoBLXUDXMlb/EkhaSY5GD1NDOAdbhbmmdm8P8ZGKqr/AIhlbdsJ1iY06gZeBI6lK/ULa99O10VMA6UNDpHnVsbCQOHNxFzZWeF8NNThznNbG1ubMdBwvcKfN8CrDUcv35Fex+ldh5bVUjSIczW1NOwXBYfKHxt/C4E3NuIVp/xCMRCVzgxhF7uIHf7qBwDacVkdTPltRM0il1DpA0HeOsdQAdB8qmCObEJhDcgOGbKfRDT30NuDpDyPdRlPa1/pKFe9N9jpmCY1BVx7yB+dly3MAQLjjxUilMLw+OCJsUTQ1jAGgDtzPdNq0pBLYh6PkJlLYh6PkKUOpFOo9KX0yMQhCcPOD+G8CnCosVrIYpJZCQyMZnEAk2A10GpXM9stvzVOhjo3PbTl7d9Lqwua8eUMvY2vzSdrSbbPRaKLlVFIt21u1Rbmp6UgzcJJOLYgRx7v6BUDEcPIjBju6VkjZcx1c53Alx7hSbIWsGVo076k93HmV6zLFt1Epyz7Hp6NLGqOHzMg/wDfdaal9mPcfwtLvsFtaOii8WZLNDUsg03UTpJpDfKBb+W0/nKqri5SwXWzUI5ZtwKP/h4QOGRp++qkLWS9E3LHGBpZrR+y2F2qi+LZKKwkDjqozBRmfUvHB0tv9LQD/ZSIOt+gukNmm/wGuBvvHPkv/U42XY9LCXUh2qbeN99Rkd/Yq/8A03N8Moz/AOi3/dc+rn2jeeWRx/Yron09ZbDaQA3tE3VPaH3M3+T/APJW9vcMFPO2qYLRzkRTgcM59EnueB+FAVla2Fhe++mgaNXOP5WjmSur41hrKmF8Mgu17SPY8iO4NiuPYD/DxFza3T/D47uLhdpzaCYdbjL7aqd+n3TT9vcr0ur2VuL5+xmjkxCjL6g0u7opQPERk6gO03uUekjmrcwgNGX02uPlbtrtlRXML2TyRvfHlBBvG5jtbObwPuq/HXPp3Mp6xm6cAGsl/wAp9ud/wnsV26tpLHsRotTk93uTR69VF4dhsuIzSASGOlgduyW+p7hxN+gT1ZIWMe7jlY532BOisH06haMOp3NGsjBI49XO1JKrphufEnqLHCPAS2bwz/CoqsyyXpw/eRE6vsWi7T1Oa4CrUH1CqDVTySAMhjiaIKWw3kkjychceIsL3sn9uMTM9SKcX3dNZ8nR0rhdo9mg3+VBOpo95vS0ZwLZzyCnbqfDltRyjR+LHfL3PUMbi1xlOeSUl0xPAudx+ANB7KPxWnDIJDme8NbZjXOLmNvYXt0AN0v/AIpJLPEyLSLzOc48Xtb/AGF9FNSNDgWkXaRYjlY8QUi5Si8t8+ZpKEJxwly5Fmx+RlPQU1JEReVrGjLwyNAc93seH/Mvf0yhv4qbiHTbtp6NjAFva6qlFSZMt3ufkGSMv1LGflZ24fYK3/Sd16KRwGjqmcj/AFp6mxWW5XJIy76XTTh82y5OcBqSAOpWI5AeBvy+VD7ZlgoajeXy5LG1wQSQGkW19VlV8CGK7psLt1H6Q6ovdxFhdzB+b3TUpqLSEoxymzoRdbitFf6PkLzS0xaBmeXkAC5ty52HMrNf6PkKyHUhbUelL6ZGoQhOnnBumiD2PaeDgWn2IsuHYjTabjL5oI5YweZ8PJeP9iF3XDuB91yHaEiKrnndpHFVOieedpY2OH72Hys3VrOcHqf4ppQjkZppRJEyQH1tB/7+br1K9rG5nOsOHueg6lVGkxmaAOiZTOe2NznC/ERu8wPtxXXNkdm4SxlS9wnfI0OYTqxoIBsxv+51WdHSucv8Ny3WquH+kDhGz9TVWJaaeA/iP8xw19Lfw/KnNq8PipMMfDF5GvLY78SXSOAu48ySrkqp9R4nPpowGkt38TnEcg03v9wE8q41weDMds7rFu7lQLOPZeAFsdzPdeVjnoBXEJMkUj/ytJC8YXDu4I22sGsA7d0ptUXGle1oLnSFjA1vqOZwFm90icHvLdkskrg0ZqSovFJbnk4Aq+upyh/0Vsv2Tx/h62ox2FkErQ8Oc5hDcuoudNSF2LYnEKaWkhFNI17GMa3QgkEDg4cQb3XFqKOGR58Q0QmMkMgcA0AfmcfxFNzz7p4kw8hs8YzvLNI90PVvANCSNAmaJqt7Mf8ARTUwlat+VwO+FVXbHYuKs/iBzopwwsEjebT+F44EKxUE+eJjyCC5rXEcxcXst3Ee6eZmLgc32dx6SDDA57DJJRv3E7Ro4MabGQD+nVW6aCGpiDXtbLDIAddQQRcEKApYhFiUsTgN1Ww5sv62HK/7tN/hQuF4xNQu3DrGmpZtxLe+ZscpvBI3q0XDSuRlw4ljj2N+KYHJRNc6PNPSWs+M3MsTebmfmaByU5hG0lLS0kWaVpaf5TYxmcWcrNGunNZgxGSGtdBUOzRVHmpZOV7eaE/3HyoZuFxUWKZt2N3VsIiNtI5Rq9jR+EOGqrcVF7kTUnJbZFUocUZLNO4lzXyzvc0PBaS2/ltf9NtFsrgZXiEen1Tf08me5Ktm0uz8dQCLBruIcBq08iD1VS2dY7IXvdme57ru6hpyj+1/lZlqw3JmxRLMVBGMLYHPlkGgzbtg6Mj00+VJDryGpPIdyoakrBT7yORrgA9z2ODSQ5rtfutsUTqnzPBZBfRnBz7c39B2VcovOXyLoyxHC5nivxeUt/4Vgdd7YxK705nuDQWj8WpV1xNlThVLRx0obKTIWTB2md7wSXg8jmURhNAJqumhDRkY4zOaNAGR+mw/rLVZcfqxUVscLNWUt5JXDhvHCzI/exJ7J7T4jW5JGZrG5XKLfIRmFZW5G1DdzA1we5lwXSObq0XHBoIB7qfDyT7FbQF5HVWZZQkhuka+9wSL80zVMcGam+oW+j9DfZecQ9HyE1VHDQhq5Zrl9MjEIQnzzI/h3Arnu3GFbo1eYHc1mWUSWuGVEeUNDugIa3X3XQsN4FMzQNeC1wDmnQgi4SVqy2ei0UttUWcUFZUOZmEbYgGjePkIIItrlA1PZdB+l1NLHQMEoIJfI5gIsQxziW6ctOS3U+wdGycThjjlaGsjLiY22NwQ081ZwEvVSq84NC/UO1JMCFQ/qLX2mpIM2XMXyuF7Bwa0tA/1EFXwrm/1RoGPngklie6JkcgMjQTkJItcjh7qdvQyuh4sTI83C1m6jaWk/wDKqnFvQkG3QcFtdRVA9M7Sf1DT9ljuOD0Cnlch7C25q6jj6vfIfZjCb/ddJxnAqeqaWzxh1+fBw9nDULm2wNDKcVzTva4xQFzWtFmtzut/ZdbstTTRSrMTWT3WtnPqzYedgLYpI6iLlHUNu8dA2Qch3W7DtjpHgMmbFFBoXxRjzPIOjXP/ACdle7IsrfDjnOCjxJYwYaLKHNQdRc8Tp8qZUPXwFrr8nImvcIYyVrat+R1LOOMVQ0E/pku037aqRxjZqKd8khJvNAYHt/C4cWOPcG1khtpA59HIG2Lm5ZQOpjOa37KwYNViaCOUcHtDvuFyHF4LJrhkgIcHlq8MZDUgsqGDyO5tkjP8OQW9gnGYoIqSOTECyKRrfPex8w0zN9+Kk8YxBsEMkz+DGk68S78LR7mwXMqmF1RmfUnPJI0gjkxrvwsH2ULrY1LiWUUStfD2LbLWMdA6Zpuwxue136bE3+VT8JH8GPqW5v8AV5v91iJ1YYG0rzG2FoyF7Qcz4/yjXTROsYAAALAAADsFm3zUuRraWuUcuSMcrcVtC8sC9kpYaZpwSklmr5WsnfCGQMJyAEuD3G4NxpwHBXbDcOjp2hkbbDUk8XE8y4niVS2mWGZtTBYvDSySM8JGchfkRyUq/b1jQN9SzMN7AN84ueAuOC06ZQlBIyNRXJWOWOZZ6idrGF7yGsGrnE2A/wD1esILaiJssRvFILsdwuOF7fC51jL563KyTy754jhgB0aDq58nVwbdddw+jbFGyNgs2Noa32Asr68TyK27q8I2wMytA6BasQ9HyEwl8Q9HyE1DmjP1HpS+mRiEITh5wfw3gU6ksN4FOpSzqZ6DSejEEIQoDIFeHNuLEXB4g8F7QgCHrdmaSW+eBhvqbC39rKOn2Co3cGOaOjXH/wC1aUKLinzRJSkvcr2CbIU1LMZog7OW5CS4m7b3VhQhdSwcbb5ghCF04YK0VsGdtr2tqmEhjtayGCSR7g1rWnU9ToPm9lx8jq5lBwzE3VLHvcMrHPfGwfoBLbn31VcwfH5Y5KSicTHFTVJZNLewLLEwt9jopHDsTjioo5Lj0mzQRmc4k+W3ulaekzRnfAOdKc8o5XPAfHBZ/jOuTZr+ArUkWL6kYlE5tPAHsc59QwuYHXOVoc4H2zBqije5SjcIhBaQwAsOZp4m+vMp1wS+ouVssoZ0tDpi0zwQsALLuGi2Nalxo8kIavXJCAMArxDVNe5zQblhAeOQJ4IqZBGxzzwaMx79B7laNn9lK9mdhY3PO7eunv5Wsf2tq5o5K2up2JtC918a2kyf2JoTNWPmI/h0zd2w34yv1fp2blHyV0QJLBcLjpoWxRjyt5niSeLnHmSdU8tiqGyKiYN1jsm5AlsQ9HyEylsQ9HyFdDqQpqPSl9MjEIQnDzg/hvAp1JYbwKdSlnUz0Gk9GIIQhQGQQhCABCEIAEIQgAQhCAMFUHb6rMlRDTCxZGDPKOp4RA9r5z/yq/Fc02kjc3EZQ/8Azo2GI9WsuHNHUgm/yqNQ2q3gZ0kU7Vkho8Kha/eCMZyePIHsOCcAXvKVHVbJ5mzR0YzSMYXOk/Ay2tgebjrosmMJWSwbk7I1xyx0hYIS+ESZ4Y3A5szBd3O9tb/KeDLKLWHgmpZSZ4a1B7L1Za5GSvcIYBeaTTswc3v6AfuiMHJ4RyU1FZZpp6tj3yNabmIgP6AkXsmQ1ZxfA46CZrWAiKWIZ5CCRvWmxzH8zrk/CXZVtcQyP+K9xsxjdTfqegVllEoz2oqq1EZV7mxrDqLxFVDD+Bp38v8ASw+Vvy63wCuphV7ZDZ807XSSEGeaxktqAG3ysb2FyrCFqaevw4YMXVXeLZlcjKEIV4uCWxD0fITKWxD0fIUodSKdR6UvpkYhCE4ecH8N4FOqOo5w0G6Y8azv9ktOLcuRuaa6uNSTkhlCW8azv9keNZ3+yhsl2L/MVfJfoyhLeNZ3+yPGs7/ZGyXYPMVfJfoyhLeNZ3+yPGs7/ZGyXYPMVfJfoyhLeNZ3+yPGs7/ZGyXYPMVfJfoyhLeNZ3+yPGs7/ZGyXYPMVfJfowQovHsBiqmBsgILTmY9ps9p/SeSc8azv9keNZ3+y462+aOrU1ripL9KjT7BOL3b6pe+P8LGjI7j+J3MWVtoaCOFgZEwMaOQH9+qz41nf7I8azv9lyNO3kiUtZCXOa/St1uwkDnOdE+SHOczmsPkvzLRyJuqxPg1XSucx7JKhmYmOVgBdl/LIORC6X41vf7I8a3v9lXPTKfNFlf8gq3wmv051RYXVzmzIXRN5vlFiO7W81d9n8BjpWENu57tZJHepx/2HQJ7xrO/2R41nf7LtemVfJHLf5CNvVNfpslha4WcAQeRFwtFFhkMN91Exlzc5QBqvfjWd/sjxrO/2Vux9inzFXyX6MBZS3jWd/sjxrO/2Rsl2DzFXyX6MoS3jWd/sjxrO/2Rsl2DzFXyX6MpbEPR8hHjWd/stNXUtc2wupRi8rgVX31uuSUlyEkIQmjBBCEIA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CEAAkGBxMTEhUUExQWFhQUGBgVFRUYGBgXFxwXGBkYGhkYFhscHCggHBolGxkVIjEjJSkrLi4uGCAzODMsNygtLisBCgoKDg0OGxAQGywkICQsLDQsLy8sLCwvLCwsNiwsLCwsLCwuLCwsLCwsLCwsLCwsLCwsLCwsLCwsLCwsLCwsLP/AABEIAOEA4QMBIgACEQEDEQH/xAAcAAACAgMBAQAAAAAAAAAAAAAABAUGAQMHAgj/xABAEAABAwIDBgUCBAQEBAcAAAABAAIDBBEFEiEGEzFBUWEUIjJxgQeRQlJioSMzcrEVQ5LBJIKy8AhTY4Oi0eH/xAAaAQACAwEBAAAAAAAAAAAAAAAABAIDBQEG/8QAKhEAAgIBAgQHAAMBAQAAAAAAAAECAxEEEiExMlETFDNBUnGRBSJhgUL/2gAMAwEAAhEDEQA/AOu0tPmvray3+AHVGG8CnVbOclIQ02mqlUm1xEvADqjwA6p1Cj4ku5d5Sn4iXgB1R4AdU6hHiS7h5Sn4iXgB1R4AdU6hHiS7h5Sn4iXgB1R4AdSteO4vDSQPnmdljjFz36AdSSvnXFvq/iElSZYZN1ED5YbAtyj83UnnZG+XcPKU/E+jvADqUeAHUriFD9eZw4b2mYW282QkOv2urrs39Y6CpIbJmp3uNgH6t+XDQI3y7h5Sn4l68AOqPADqmoZWuAc0hzTqCNQR2XtHiS7h5Sn4iXgB1R4AdU6hHiS7h5Sn4iXgB1R4AdU6hHiS7h5Sn4iXgB1R4AdU6hHiS7h5Sn4iXgB1R4AdU6hHiS7h5Sn4iXgB1R4AdU6hHiS7h5Sn4iXgB1R4AdU6hHiS7h5Sn4iXgB1WuopQ0XupFLYh6PkKUZybRXdpqo1yaXsRiEITJhj+G8CnUlhvAp1KWdTPQaT0YghCFAZBCEIAF5JsvSpu18jqqdmHxvcxpbvqt7dHbm9mxtPIvN/gFAHGvrJtv46o3ERIp6ckcdHv4F3sOAXOSr59TNhzR1Q8Ox7oJvMwAZi082myY2N+ltVPJHJUs3UAcC4O0eQOWXujcgw8kVH9Pqx1C2sY3MHa7oDz5OTx1VRe0g5XaEaEHiPdfTlRtO2nfu5KaWKBhEbJ7XjsNBe3AJParBcJkc11XumOd6XAhpN1BSfuWOBFf+HjHHyQz0ryTuSHsvrZrtMv3BXYAuZfSDZyKnlrpoSTG6XdRG/lMbQHXHWzi4fC6aFMg1gyhCEHAQhCABCEIAEIQgAQhCABCEIAEtiHo+QmUtiHo+QpQ6kU6j0pfTIxCEJw84P4bwKdSWG8CnUpZ1M9BpPRiCEIUBkEIWmqqmRsL5HBrGi5c42ACANqqu0GDzsqDW0paZDGI54nmzXxsJIyu/C4Xdr3SdV9SICctNFNUG9g5rLRnvnPJVvH/qHPUU9VBDSPZI1ro3vc4Wbdt3WtxNuCi5RXNk4wk+SLTsri8lZBvpYBGC87sXDrtBsHcFmtxkh2UctDde9k6iJ1FTuhFo90wNHSw1Hve691mGB5zX4qmxyx/UYq2KWJkdJikxlDJIQ+icwl0nHK5upD29COCrGDY/SzsqKo0t53DdxFzbseAckTGE6ZjzUpVbQPoqs0z4XSxyMErTH5nNHA7xvRJ7B0EdTXzOiD/A00glijcLDxLx57dm8bdVKCbX9uZCxpN45HQtksH8LSxw6ZgMz7cM7jmfbtclTKwFlXC4IQhAAhCEACEIQAIQhAAhCEACEIQAJbEPR8hMpbEPR8hSh1Ip1HpS+mRiEITh5wfw3gU6ksN4FOpSzqZ6DSejEEIWCoDIOXM8dn/wAQnBLj4OBxys4CaQaZz+gagDmp/bDEnOcKSI2L2l07x+CP8vZztbexUO2EMa1rRZrfKB0A4JXUW7VhDmmp3PcyMwTEnP3rHBrTBK5hDRYZRq39lF4B5mPkOu+le8+18o/YLW+qEIxKU8N41remZzGt/uV6oa+CKOOLetLmNAs3Ukjj+6SsTxwNGprPH2PGyWMyUEtTFI0uog8OzjUwmTUXHHJ1VvxXDaSpdv3Vb2tLQAY5crNOYHVVzY/FonYk9l/LPB5mvFgSw63v2UJR0FFUSzzNDN26QiKIO8oDDbNa/FxBKdVrjXukhF077dsWScktLBO6KlqnT1VQWxiR5LmxtJ0zP7HgOZXV9mMCZRwNhYS7Uue88XvcbucfcrkmHYdHJPVsDQGhkcWg4O1Nx3FwV0n6fYtJPTFkxBnp3mGS36fSfltipUzjJvhxKtRXKCWXwLShYCymBUEIQgAQhCABCEIAEIQgAQhCABCEIAEtiHo+QmUtiHo+QpQ6kU6j0pfTIxCEJw84P4bwKdSWG8CnUpZ1M9BpPRiCjsfxZlLA+Z/Bo0HNzjo1o7k2Uiqp9TKVzqIvaCTTyR1FgLkiM3It7XVb5DS5kRRQOAc9/wDNmIklPHUj0+zRYBexxXts4c1r26hwDgRwsdQtD5dVmSy2a8FhcCu4PSRywz52h7JaiQ2d+l1h9rKRipo2ehjW+wF1G7Okt31M7R8cjpB+qORxcHDr0UqG8vlcmsMnW1gg9qKSR8lNugWvc50b3gaiJws43UtW7M0hAAha2wADm+U6d0+x2i9Su00RubWDjgt2SubMYPNTPnzvDo5H5mkm77D8x9k99LMQcKyZz7BlfmljH6ojlP3bqsbRyltO4N0fLaJtuN3m37C5W+libBUYcG6NZKY7/wBUZH7lXUz/ALZ7lOogtmF7HVAsrAWU+ZYIQhAAhCEACEIQAIQhAAhCEACEIQAJbEPR8hMpbEPR8hSh1Ip1HpS+mRiEITh5wfw3gU6ksN4FOpSzqZ6DSejEEviMjWxSOfbIGOLgeFgDcJhVzb+glnopGQkX0c5v542m72X5XA4qDGkc52Rr3Ma2nlGQuzS01zxieSQz3aCBZWAg3/74pSaCGtp2uafKQHRvbo6Nw007jglsPr3RvEFWQHf5c/Bko5ezuyzpcWasHjgato6ZwaKmLSWn1H647+djuul/spimIka2RvBwDh7FZxWqZBE58noAsW83E6BoHMm6gNm6XE4IHF8ULYQ5xY2V+VzYz5gB1twXIwc1g5K2MOZYHaH3WxyiMCx9tS1/kyvjNi297g8HtPNpKdxCrEcUkh/C0++Y6NA9yQoODT2stU01kiZ6hrqrM97RHSjmRrK/j/pb/wBS31sgc6kc12ZpqoSCP6lUdnBQtiDqlw35c4yNkzOs++thw7K40sLX1NDCwANMu9aBoMsQzKaWLEkVyea23g60hCFpGSCEIQAIQhAAhCEACEIQAIWqeZrBdzg0dSQAkqDG6eZxZFK1z28Wg62QBJIWAVlAAlsQ9HyEylsQ9HyFKHUinUelL6ZGIQhOHnB/DeBTqSw3gU6lLOpnoNJ6MQUJtniXh6OZ+mYtLGDq5/lAHfVTRVI+psgcKWEjR828P/tAn+5VU5bYtjlcd00jn2GH/DyGEk0r7AuJuY5eZP6XFWashjmYWPGZjhy/6mHke6jpIw4FjgHNOhB1BB5JClM1ISMrpqfi0D+ZGOfu0LK37ufM23Vs+jzQzPjraaCsJfTROO6m1sXOH8MSk8xwupz6obuobJG3eGagDZ3RD0yxO9QsOIAUbjWLUs1I+78zXDKGD17z8NhxuDZQeF1FZG508wkbWFoELxZ7HNsAYpR0NgnKbFj+3AQvpbeY8SAoNojFNGYHWbG0tDXt5OP8p1uNuSs52jdK6DfMDoGSh85hufTwDmnW19T7KGnnmdVxVFTAIBnAkDGgM7ONud1YMKo6Our6gOm3TmBscLmG2Z3Eu6OF9LLr4y4cQjlQeeH+DGCGCSWrEYZI0Tue11gTkkAd/clT+zkGbFYLDSGCV/8AqIaue4rMaCeYXyVMDgHAD+HUMPAm3pfY8FbtkcZdTVcVTWOjEVdGIoHMcDkOa9n89TpdRjW3ZufI7ZdFU7FzOyBZWAUApwzzKEIQAIWLpeqro4/5j2s5+ZwCAGUJCnxmneQGTRuLjZoDhcnsOK9VGLQR+uWNuttXAa9PdB3Bsrq6OFhklcGsbxJ/26nsq7PtsG3d4WpMIud8GDIWgXzWJvb4WmkkZXV8hJa+CjDRGB5mulcLuee7eAVpq3sDDvC1rCMpzEAWPLVcznkGMcypbP0oxEGqqDnie69PGPQIxwLh+Im17qSxbZSJ+7fDaCWF4ex7BbQcWu6tI5KUwWnhjhYyny7pujcpuBre1/lOhc29zrfYy1ZWAsqREEtiHo+QmUtiHo+QpQ6kU6j0pfTIxCEJw84P4bwKdSWG8CnUpZ1M9BpPRiYKof1Ed/xNIP0zf9IV8cuW/ULGWnEqWAWIYyQucOUj9Aw97C/yl7/TZoab1Y/YrmsfdemyG4ssEoy878FiHoivxYbFPWSzFgtAWsYRpd9rlx62urBm6cVEbPN/hFx/zJJH/BcbKSGqnY8vHYrqXDPcJnZgWkAg6EHW6rmF4VGRLT2ymCTNHI3RzQ/zA346XsrEo3DGfx6km2rmD/4BEJNJ4O2RUmslZfiMoqnR1ke9aJ46iSQDjGwZQfbgT7JdlOGHO0sMUzC+TeDMI2PlIaYvynmrdjYMeSpaAXU5zOadQ+I6SMPUW1T+I/TCWYTGlkibTVBZNGDmLmhrQWxDllzarVos3xyuZjaqrwpY9iQ+m+2bo2tpavPu75aaqeLB4vo2Qn0npfiuqArjNDMJoS2Rv6JYyPTIzQj3B4FSOz20c9D5Jc09IPSeMsQ783t/dRr1KctsuDO26NqO6HFHVknimJxU7DJK8NaOvE9mjiT7LxTYtDJDv43h0WUuzDoBcjsey55A91XKaqcaE3gjdwjZyNvzniVbZYoIXqpc2StfttUPa40tKT5f4bpDa5PA2HJRkOHh/nnG8lOpL/MATxDegBT5HFB0SU7ZTXE0K6YwfArT9m46qujjgbunRZXyzM8rmtPBrbczquot2dpcgYYWPA187Q4k9STxPdVj6YNzeKkPqdMRfs3QD9le05QsQEtTPM8Io2M7NMoBLXUDXMlb/EkhaSY5GD1NDOAdbhbmmdm8P8ZGKqr/AIhlbdsJ1iY06gZeBI6lK/ULa99O10VMA6UNDpHnVsbCQOHNxFzZWeF8NNThznNbG1ubMdBwvcKfN8CrDUcv35Fex+ldh5bVUjSIczW1NOwXBYfKHxt/C4E3NuIVp/xCMRCVzgxhF7uIHf7qBwDacVkdTPltRM0il1DpA0HeOsdQAdB8qmCObEJhDcgOGbKfRDT30NuDpDyPdRlPa1/pKFe9N9jpmCY1BVx7yB+dly3MAQLjjxUilMLw+OCJsUTQ1jAGgDtzPdNq0pBLYh6PkJlLYh6PkKUOpFOo9KX0yMQhCcPOD+G8CnCosVrIYpJZCQyMZnEAk2A10GpXM9stvzVOhjo3PbTl7d9Lqwua8eUMvY2vzSdrSbbPRaKLlVFIt21u1Rbmp6UgzcJJOLYgRx7v6BUDEcPIjBju6VkjZcx1c53Alx7hSbIWsGVo076k93HmV6zLFt1Epyz7Hp6NLGqOHzMg/wDfdaal9mPcfwtLvsFtaOii8WZLNDUsg03UTpJpDfKBb+W0/nKqri5SwXWzUI5ZtwKP/h4QOGRp++qkLWS9E3LHGBpZrR+y2F2qi+LZKKwkDjqozBRmfUvHB0tv9LQD/ZSIOt+gukNmm/wGuBvvHPkv/U42XY9LCXUh2qbeN99Rkd/Yq/8A03N8Moz/AOi3/dc+rn2jeeWRx/Yron09ZbDaQA3tE3VPaH3M3+T/APJW9vcMFPO2qYLRzkRTgcM59EnueB+FAVla2Fhe++mgaNXOP5WjmSur41hrKmF8Mgu17SPY8iO4NiuPYD/DxFza3T/D47uLhdpzaCYdbjL7aqd+n3TT9vcr0ur2VuL5+xmjkxCjL6g0u7opQPERk6gO03uUekjmrcwgNGX02uPlbtrtlRXML2TyRvfHlBBvG5jtbObwPuq/HXPp3Mp6xm6cAGsl/wAp9ud/wnsV26tpLHsRotTk93uTR69VF4dhsuIzSASGOlgduyW+p7hxN+gT1ZIWMe7jlY532BOisH06haMOp3NGsjBI49XO1JKrphufEnqLHCPAS2bwz/CoqsyyXpw/eRE6vsWi7T1Oa4CrUH1CqDVTySAMhjiaIKWw3kkjychceIsL3sn9uMTM9SKcX3dNZ8nR0rhdo9mg3+VBOpo95vS0ZwLZzyCnbqfDltRyjR+LHfL3PUMbi1xlOeSUl0xPAudx+ANB7KPxWnDIJDme8NbZjXOLmNvYXt0AN0v/AIpJLPEyLSLzOc48Xtb/AGF9FNSNDgWkXaRYjlY8QUi5Si8t8+ZpKEJxwly5Fmx+RlPQU1JEReVrGjLwyNAc93seH/Mvf0yhv4qbiHTbtp6NjAFva6qlFSZMt3ufkGSMv1LGflZ24fYK3/Sd16KRwGjqmcj/AFp6mxWW5XJIy76XTTh82y5OcBqSAOpWI5AeBvy+VD7ZlgoajeXy5LG1wQSQGkW19VlV8CGK7psLt1H6Q6ovdxFhdzB+b3TUpqLSEoxymzoRdbitFf6PkLzS0xaBmeXkAC5ty52HMrNf6PkKyHUhbUelL6ZGoQhOnnBumiD2PaeDgWn2IsuHYjTabjL5oI5YweZ8PJeP9iF3XDuB91yHaEiKrnndpHFVOieedpY2OH72Hys3VrOcHqf4ppQjkZppRJEyQH1tB/7+br1K9rG5nOsOHueg6lVGkxmaAOiZTOe2NznC/ERu8wPtxXXNkdm4SxlS9wnfI0OYTqxoIBsxv+51WdHSucv8Ny3WquH+kDhGz9TVWJaaeA/iP8xw19Lfw/KnNq8PipMMfDF5GvLY78SXSOAu48ySrkqp9R4nPpowGkt38TnEcg03v9wE8q41weDMds7rFu7lQLOPZeAFsdzPdeVjnoBXEJMkUj/ytJC8YXDu4I22sGsA7d0ptUXGle1oLnSFjA1vqOZwFm90icHvLdkskrg0ZqSovFJbnk4Aq+upyh/0Vsv2Tx/h62ox2FkErQ8Oc5hDcuoudNSF2LYnEKaWkhFNI17GMa3QgkEDg4cQb3XFqKOGR58Q0QmMkMgcA0AfmcfxFNzz7p4kw8hs8YzvLNI90PVvANCSNAmaJqt7Mf8ARTUwlat+VwO+FVXbHYuKs/iBzopwwsEjebT+F44EKxUE+eJjyCC5rXEcxcXst3Ee6eZmLgc32dx6SDDA57DJJRv3E7Ro4MabGQD+nVW6aCGpiDXtbLDIAddQQRcEKApYhFiUsTgN1Ww5sv62HK/7tN/hQuF4xNQu3DrGmpZtxLe+ZscpvBI3q0XDSuRlw4ljj2N+KYHJRNc6PNPSWs+M3MsTebmfmaByU5hG0lLS0kWaVpaf5TYxmcWcrNGunNZgxGSGtdBUOzRVHmpZOV7eaE/3HyoZuFxUWKZt2N3VsIiNtI5Rq9jR+EOGqrcVF7kTUnJbZFUocUZLNO4lzXyzvc0PBaS2/ltf9NtFsrgZXiEen1Tf08me5Ktm0uz8dQCLBruIcBq08iD1VS2dY7IXvdme57ru6hpyj+1/lZlqw3JmxRLMVBGMLYHPlkGgzbtg6Mj00+VJDryGpPIdyoakrBT7yORrgA9z2ODSQ5rtfutsUTqnzPBZBfRnBz7c39B2VcovOXyLoyxHC5nivxeUt/4Vgdd7YxK705nuDQWj8WpV1xNlThVLRx0obKTIWTB2md7wSXg8jmURhNAJqumhDRkY4zOaNAGR+mw/rLVZcfqxUVscLNWUt5JXDhvHCzI/exJ7J7T4jW5JGZrG5XKLfIRmFZW5G1DdzA1we5lwXSObq0XHBoIB7qfDyT7FbQF5HVWZZQkhuka+9wSL80zVMcGam+oW+j9DfZecQ9HyE1VHDQhq5Zrl9MjEIQnzzI/h3Arnu3GFbo1eYHc1mWUSWuGVEeUNDugIa3X3XQsN4FMzQNeC1wDmnQgi4SVqy2ei0UttUWcUFZUOZmEbYgGjePkIIItrlA1PZdB+l1NLHQMEoIJfI5gIsQxziW6ctOS3U+wdGycThjjlaGsjLiY22NwQ081ZwEvVSq84NC/UO1JMCFQ/qLX2mpIM2XMXyuF7Bwa0tA/1EFXwrm/1RoGPngklie6JkcgMjQTkJItcjh7qdvQyuh4sTI83C1m6jaWk/wDKqnFvQkG3QcFtdRVA9M7Sf1DT9ljuOD0Cnlch7C25q6jj6vfIfZjCb/ddJxnAqeqaWzxh1+fBw9nDULm2wNDKcVzTva4xQFzWtFmtzut/ZdbstTTRSrMTWT3WtnPqzYedgLYpI6iLlHUNu8dA2Qch3W7DtjpHgMmbFFBoXxRjzPIOjXP/ACdle7IsrfDjnOCjxJYwYaLKHNQdRc8Tp8qZUPXwFrr8nImvcIYyVrat+R1LOOMVQ0E/pku037aqRxjZqKd8khJvNAYHt/C4cWOPcG1khtpA59HIG2Lm5ZQOpjOa37KwYNViaCOUcHtDvuFyHF4LJrhkgIcHlq8MZDUgsqGDyO5tkjP8OQW9gnGYoIqSOTECyKRrfPex8w0zN9+Kk8YxBsEMkz+DGk68S78LR7mwXMqmF1RmfUnPJI0gjkxrvwsH2ULrY1LiWUUStfD2LbLWMdA6Zpuwxue136bE3+VT8JH8GPqW5v8AV5v91iJ1YYG0rzG2FoyF7Qcz4/yjXTROsYAAALAAADsFm3zUuRraWuUcuSMcrcVtC8sC9kpYaZpwSklmr5WsnfCGQMJyAEuD3G4NxpwHBXbDcOjp2hkbbDUk8XE8y4niVS2mWGZtTBYvDSySM8JGchfkRyUq/b1jQN9SzMN7AN84ueAuOC06ZQlBIyNRXJWOWOZZ6idrGF7yGsGrnE2A/wD1esILaiJssRvFILsdwuOF7fC51jL563KyTy754jhgB0aDq58nVwbdddw+jbFGyNgs2Noa32Asr68TyK27q8I2wMytA6BasQ9HyEwl8Q9HyE1DmjP1HpS+mRiEITh5wfw3gU6ksN4FOpSzqZ6DSejEEIQoDIFeHNuLEXB4g8F7QgCHrdmaSW+eBhvqbC39rKOn2Co3cGOaOjXH/wC1aUKLinzRJSkvcr2CbIU1LMZog7OW5CS4m7b3VhQhdSwcbb5ghCF04YK0VsGdtr2tqmEhjtayGCSR7g1rWnU9ToPm9lx8jq5lBwzE3VLHvcMrHPfGwfoBLbn31VcwfH5Y5KSicTHFTVJZNLewLLEwt9jopHDsTjioo5Lj0mzQRmc4k+W3ulaekzRnfAOdKc8o5XPAfHBZ/jOuTZr+ArUkWL6kYlE5tPAHsc59QwuYHXOVoc4H2zBqije5SjcIhBaQwAsOZp4m+vMp1wS+ouVssoZ0tDpi0zwQsALLuGi2Nalxo8kIavXJCAMArxDVNe5zQblhAeOQJ4IqZBGxzzwaMx79B7laNn9lK9mdhY3PO7eunv5Wsf2tq5o5K2up2JtC918a2kyf2JoTNWPmI/h0zd2w34yv1fp2blHyV0QJLBcLjpoWxRjyt5niSeLnHmSdU8tiqGyKiYN1jsm5AlsQ9HyEylsQ9HyFdDqQpqPSl9MjEIQnDzg/hvAp1JYbwKdSlnUz0Gk9GIIQhQGQQhCABCEIAEIQgAQhCAMFUHb6rMlRDTCxZGDPKOp4RA9r5z/yq/Fc02kjc3EZQ/8Azo2GI9WsuHNHUgm/yqNQ2q3gZ0kU7Vkho8Kha/eCMZyePIHsOCcAXvKVHVbJ5mzR0YzSMYXOk/Ay2tgebjrosmMJWSwbk7I1xyx0hYIS+ESZ4Y3A5szBd3O9tb/KeDLKLWHgmpZSZ4a1B7L1Za5GSvcIYBeaTTswc3v6AfuiMHJ4RyU1FZZpp6tj3yNabmIgP6AkXsmQ1ZxfA46CZrWAiKWIZ5CCRvWmxzH8zrk/CXZVtcQyP+K9xsxjdTfqegVllEoz2oqq1EZV7mxrDqLxFVDD+Bp38v8ASw+Vvy63wCuphV7ZDZ807XSSEGeaxktqAG3ysb2FyrCFqaevw4YMXVXeLZlcjKEIV4uCWxD0fITKWxD0fIUodSKdR6UvpkYhCE4ecH8N4FOqOo5w0G6Y8azv9ktOLcuRuaa6uNSTkhlCW8azv9keNZ3+yhsl2L/MVfJfoyhLeNZ3+yPGs7/ZGyXYPMVfJfoyhLeNZ3+yPGs7/ZGyXYPMVfJfoyhLeNZ3+yPGs7/ZGyXYPMVfJfoyhLeNZ3+yPGs7/ZGyXYPMVfJfowQovHsBiqmBsgILTmY9ps9p/SeSc8azv9keNZ3+y462+aOrU1ripL9KjT7BOL3b6pe+P8LGjI7j+J3MWVtoaCOFgZEwMaOQH9+qz41nf7I8azv9lyNO3kiUtZCXOa/St1uwkDnOdE+SHOczmsPkvzLRyJuqxPg1XSucx7JKhmYmOVgBdl/LIORC6X41vf7I8a3v9lXPTKfNFlf8gq3wmv051RYXVzmzIXRN5vlFiO7W81d9n8BjpWENu57tZJHepx/2HQJ7xrO/2R41nf7LtemVfJHLf5CNvVNfpslha4WcAQeRFwtFFhkMN91Exlzc5QBqvfjWd/sjxrO/2Vux9inzFXyX6MBZS3jWd/sjxrO/2Rsl2DzFXyX6MoS3jWd/sjxrO/2Rsl2DzFXyX6MpbEPR8hHjWd/stNXUtc2wupRi8rgVX31uuSUlyEkIQmjBBCEIA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6" r="8373"/>
          <a:stretch/>
        </p:blipFill>
        <p:spPr bwMode="auto">
          <a:xfrm>
            <a:off x="4805363" y="1296936"/>
            <a:ext cx="3522517" cy="2530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/>
        </p:blipFill>
        <p:spPr bwMode="auto">
          <a:xfrm>
            <a:off x="4805362" y="4111795"/>
            <a:ext cx="3522517" cy="2535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1795"/>
            <a:ext cx="3140075" cy="2535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4400" b="1" dirty="0" smtClean="0"/>
              <a:t> 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249380" y="1656720"/>
            <a:ext cx="8778240" cy="4907593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誰應該服用愛尚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en-US" altLang="zh-TW" sz="4000" b="1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鳳梨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酵素粉末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尚它</a:t>
            </a:r>
            <a:r>
              <a:rPr lang="en-US" altLang="zh-TW" b="1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鳳梨酵素粉末僅限十八歲以上的成人食用。</a:t>
            </a:r>
          </a:p>
        </p:txBody>
      </p:sp>
      <p:pic>
        <p:nvPicPr>
          <p:cNvPr id="7" name="Picture 8" descr="top_pineap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4886325"/>
            <a:ext cx="32321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7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生活小常識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9724" y="1172472"/>
            <a:ext cx="9187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TW" altLang="en-US" sz="54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吃米飯時嘴裏爲什麽有甜味</a:t>
            </a:r>
            <a:r>
              <a:rPr lang="zh-TW" altLang="en-US" sz="54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54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769" y="5903893"/>
            <a:ext cx="9239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米飯本來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是沒有甜味的，但唾液中的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唾液澱粉酶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400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可以把米飯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澱粉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麥芽糖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，麥芽糖是有甜味的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 descr="C:\Users\user\Desktop\stock-photo-white-steamed-rice-in-black-round-bowl-with-chopsticks-43166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9" b="6748"/>
          <a:stretch/>
        </p:blipFill>
        <p:spPr bwMode="auto">
          <a:xfrm>
            <a:off x="97769" y="2507220"/>
            <a:ext cx="3647019" cy="30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2" y="3371441"/>
            <a:ext cx="1512066" cy="20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75" y="3157154"/>
            <a:ext cx="2667825" cy="251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右箭號 1"/>
          <p:cNvSpPr/>
          <p:nvPr/>
        </p:nvSpPr>
        <p:spPr>
          <a:xfrm>
            <a:off x="3656313" y="4241527"/>
            <a:ext cx="552609" cy="406160"/>
          </a:xfrm>
          <a:prstGeom prst="rightArrow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800082" y="4194046"/>
            <a:ext cx="552609" cy="406160"/>
          </a:xfrm>
          <a:prstGeom prst="rightArrow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74414" y="241197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唾液</a:t>
            </a:r>
            <a:r>
              <a:rPr lang="zh-TW" altLang="en-US" sz="3200" b="1" dirty="0">
                <a:solidFill>
                  <a:srgbClr val="0070C0"/>
                </a:solidFill>
              </a:rPr>
              <a:t>裡有分解澱粉的</a:t>
            </a:r>
            <a:r>
              <a:rPr lang="zh-TW" altLang="en-US" sz="3200" b="1" u="sng" dirty="0" smtClean="0">
                <a:solidFill>
                  <a:srgbClr val="CC0000"/>
                </a:solidFill>
              </a:rPr>
              <a:t>酵素</a:t>
            </a:r>
            <a:endParaRPr lang="zh-TW" altLang="en-US" sz="3200" b="1" u="sng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kumimoji="0" lang="en-US" altLang="zh-TW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400" b="1" dirty="0" smtClean="0"/>
              <a:t> 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451456" y="1370970"/>
            <a:ext cx="8210406" cy="4907593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愛尚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en-US" altLang="zh-TW" sz="4000" b="1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鳳梨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酵素粉末如何食用？</a:t>
            </a: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將兩小瓶蓋量的粉末倒進杯中。加水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毫升（兩個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毫升瓶杯線的水量），攪拌後飲用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。本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品為營養補充食品，每天飲用一次或依醫護人員指示飲用。建議空腹飲用；飲用時避免進食。使用規定的粉量與水混合才會使本產品達到等滲狀態。</a:t>
            </a:r>
          </a:p>
        </p:txBody>
      </p:sp>
      <p:pic>
        <p:nvPicPr>
          <p:cNvPr id="7" name="Picture 8" descr="top_pineap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280" y="5008562"/>
            <a:ext cx="32321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0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 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4400" b="1" dirty="0" smtClean="0"/>
              <a:t> 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451456" y="1370970"/>
            <a:ext cx="8241088" cy="4907593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鳳梨酵素來自何處？</a:t>
            </a: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鳳梨的每個部位都含有鳳梨酵素，但對健康有益的鳳梨酵素大多存在於莖部。</a:t>
            </a:r>
          </a:p>
        </p:txBody>
      </p:sp>
      <p:pic>
        <p:nvPicPr>
          <p:cNvPr id="7" name="Picture 8" descr="top_pineap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4925219"/>
            <a:ext cx="32321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1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244475"/>
            <a:ext cx="8207375" cy="1143000"/>
          </a:xfrm>
          <a:effectLst>
            <a:outerShdw blurRad="63500" dist="35560" dir="2700000" algn="ctr" rotWithShape="0">
              <a:srgbClr val="3B3B3B"/>
            </a:outerShdw>
          </a:effectLst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54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鳳梨酵素粉末</a:t>
            </a:r>
            <a:endParaRPr lang="zh-TW" altLang="en-US" sz="5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4820" name="AutoShape 2" descr="https://jira.marketamerica.com/secure/thumbnail/454856/_thumb_454856.png"/>
          <p:cNvSpPr>
            <a:spLocks noChangeAspect="1" noChangeArrowheads="1"/>
          </p:cNvSpPr>
          <p:nvPr/>
        </p:nvSpPr>
        <p:spPr bwMode="auto">
          <a:xfrm>
            <a:off x="-31750" y="-1365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en-US" altLang="zh-TW">
              <a:latin typeface="Calibri" pitchFamily="34" charset="0"/>
            </a:endParaRPr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1089819"/>
            <a:ext cx="54864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6387" y="1779588"/>
            <a:ext cx="6726179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	T13986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300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</a:t>
            </a:r>
            <a:r>
              <a:rPr lang="en-US" altLang="zh-TW" sz="3600" b="1" baseline="30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成本價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 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1,505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kumimoji="0"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NT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2,110</a:t>
            </a:r>
            <a:r>
              <a:rPr kumimoji="0"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kumimoji="0"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auto">
              <a:spcAft>
                <a:spcPts val="0"/>
              </a:spcAft>
            </a:pPr>
            <a:r>
              <a:rPr kumimoji="0"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</a:t>
            </a:r>
            <a:r>
              <a:rPr kumimoji="0" lang="en-US" altLang="zh-TW" sz="36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0" lang="en-US" altLang="zh-TW" sz="36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endParaRPr kumimoji="0"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auto">
              <a:spcAft>
                <a:spcPts val="0"/>
              </a:spcAft>
            </a:pPr>
            <a:endParaRPr kumimoji="0"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513579"/>
            <a:ext cx="15113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331470" y="1272540"/>
            <a:ext cx="8412480" cy="5334000"/>
          </a:xfrm>
        </p:spPr>
        <p:txBody>
          <a:bodyPr/>
          <a:lstStyle/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酵素是</a:t>
            </a:r>
            <a:r>
              <a:rPr lang="zh-TW" altLang="en-US" b="1" u="sng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維持</a:t>
            </a:r>
            <a:r>
              <a:rPr lang="zh-TW" altLang="en-US" b="1" u="sng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身體正常功能、消化食物、修復組織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等功能必需的物質。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酵素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是由</a:t>
            </a:r>
            <a:r>
              <a:rPr lang="zh-TW" altLang="en-US" b="1" u="sng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蛋白質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構成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幾乎參與身體所有的活動。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酵素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的重要性凌駕於其他營養素，即使我們擁有足夠的維他命、礦物質、水分及蛋白質，如果</a:t>
            </a:r>
            <a:r>
              <a:rPr lang="zh-TW" altLang="en-US" b="1" u="sng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沒有酵素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，仍然無法維持生命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科學家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尚</a:t>
            </a:r>
            <a:r>
              <a:rPr lang="zh-TW" altLang="en-US" b="1" u="sng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無法利用人工合成</a:t>
            </a:r>
            <a:endParaRPr lang="en-US" altLang="zh-TW" b="1" u="sng" dirty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defTabSz="914400" eaLnBrk="0" hangingPunct="0">
              <a:buNone/>
            </a:pPr>
            <a:r>
              <a:rPr lang="zh-TW" altLang="en-US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製造酵素。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54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什麼是酵素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1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403860" y="1390650"/>
            <a:ext cx="7802880" cy="4829474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一種體外酵素</a:t>
            </a: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存在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於未加熱的生鮮食物，發酵食品</a:t>
            </a: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含有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食物酵素的食物與其他調理食品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同時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食用可以幫助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消化。</a:t>
            </a:r>
            <a:endParaRPr lang="zh-TW" altLang="en-US" sz="32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54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食物酵素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51" y="4824562"/>
            <a:ext cx="1863148" cy="13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403860" y="1390650"/>
            <a:ext cx="7802880" cy="4210050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具有消化能力的酵素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消化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分解毎天攝食的食物，促進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吸收，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大致分為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澱粉酵素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將澱粉分解成</a:t>
            </a:r>
            <a:r>
              <a:rPr lang="zh-TW" altLang="en-US" sz="3200" b="1" u="sng" dirty="0">
                <a:latin typeface="微軟正黑體" pitchFamily="34" charset="-120"/>
                <a:ea typeface="微軟正黑體" pitchFamily="34" charset="-120"/>
              </a:rPr>
              <a:t>葡萄糖</a:t>
            </a:r>
          </a:p>
          <a:p>
            <a:pPr lvl="1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蛋白酵素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將蛋白質分解成</a:t>
            </a:r>
            <a:r>
              <a:rPr lang="zh-TW" altLang="en-US" sz="3200" b="1" u="sng" dirty="0">
                <a:latin typeface="微軟正黑體" pitchFamily="34" charset="-120"/>
                <a:ea typeface="微軟正黑體" pitchFamily="34" charset="-120"/>
              </a:rPr>
              <a:t>胺基酸</a:t>
            </a:r>
          </a:p>
          <a:p>
            <a:pPr lvl="1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脂肪酵素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將脂肪分解成</a:t>
            </a:r>
            <a:r>
              <a:rPr lang="zh-TW" altLang="en-US" sz="3200" b="1" u="sng" dirty="0" smtClean="0">
                <a:latin typeface="微軟正黑體" pitchFamily="34" charset="-120"/>
                <a:ea typeface="微軟正黑體" pitchFamily="34" charset="-120"/>
              </a:rPr>
              <a:t>脂肪酸</a:t>
            </a:r>
            <a:endParaRPr lang="zh-TW" altLang="en-US" sz="3200" b="1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54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消化酵素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4135514"/>
            <a:ext cx="1364361" cy="228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403860" y="1390650"/>
            <a:ext cx="8319516" cy="7872620"/>
          </a:xfrm>
        </p:spPr>
        <p:txBody>
          <a:bodyPr/>
          <a:lstStyle/>
          <a:p>
            <a:pPr lvl="0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具有維持新陳代謝能力的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酵素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代謝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酵素參與人體的許多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生理活動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，可促進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新陳代謝，調節生理機能，提升保護力。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體內所有的新陳代謝</a:t>
            </a:r>
          </a:p>
          <a:p>
            <a:pPr lvl="1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體內所有物質的合成與分解</a:t>
            </a:r>
          </a:p>
          <a:p>
            <a:pPr lvl="1" defTabSz="9144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體內所有的生化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反應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54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代謝酵素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4135514"/>
            <a:ext cx="1364361" cy="228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酵素的特性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催化劑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6" descr="C:\Documents and Settings\Administrator\My Documents\生物科簡報\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4001" r="13600" b="11200"/>
          <a:stretch>
            <a:fillRect/>
          </a:stretch>
        </p:blipFill>
        <p:spPr bwMode="auto">
          <a:xfrm>
            <a:off x="609601" y="3209218"/>
            <a:ext cx="7124700" cy="34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82047" y="3871379"/>
            <a:ext cx="2152253" cy="1200329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加入催化劑後</a:t>
            </a:r>
            <a:r>
              <a:rPr lang="en-US" altLang="zh-TW" sz="2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反應所需的能量大幅降低</a:t>
            </a:r>
          </a:p>
        </p:txBody>
      </p:sp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331470" y="1242060"/>
            <a:ext cx="8481060" cy="2644140"/>
          </a:xfrm>
        </p:spPr>
        <p:txBody>
          <a:bodyPr/>
          <a:lstStyle/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酵素是一種</a:t>
            </a:r>
            <a:r>
              <a:rPr lang="zh-TW" altLang="en-US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生物性催化劑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，能改變化學反應的速率；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使本來不易發生的反應順利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進行，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當體內酵素含量不足或是不存在時，反應速率就會變得非常慢。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331470" y="1325880"/>
            <a:ext cx="8481060" cy="1684020"/>
          </a:xfrm>
        </p:spPr>
        <p:txBody>
          <a:bodyPr/>
          <a:lstStyle/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酵素具</a:t>
            </a:r>
            <a:r>
              <a:rPr lang="zh-TW" altLang="en-US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專一</a:t>
            </a:r>
            <a:r>
              <a:rPr lang="zh-TW" altLang="en-US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會與一種性質相似的物質起催化作用，所以每一種反應各有特定的酵素進行催化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65" y="3579573"/>
            <a:ext cx="2853863" cy="20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/>
        </p:nvSpPr>
        <p:spPr>
          <a:xfrm>
            <a:off x="0" y="6208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酵素的特性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專一性</a:t>
            </a:r>
            <a:endParaRPr kumimoji="0" 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6085" y="3336825"/>
            <a:ext cx="5135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酵素改變的物質稱受質（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substrate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）。酵素先捉住受質，把它握住，然後將此受質與其它分子接合，增加反應速度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80772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吃牛肉長牛肉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871503"/>
          </a:xfrm>
          <a:prstGeom prst="rect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知識小學堂</a:t>
            </a:r>
            <a:endParaRPr kumimoji="0" lang="zh-TW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Picture 2" descr="https://encrypted-tbn1.gstatic.com/images?q=tbn:ANd9GcQ9tlzr0Ptf38cwtvnz7PIPFK0U0edHuhT7NM3gdVLXeis8nQ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04" y="3048000"/>
            <a:ext cx="4199104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isotonix immune bkgrnd theme</Template>
  <TotalTime>11253</TotalTime>
  <Words>1429</Words>
  <Application>Microsoft Office PowerPoint</Application>
  <PresentationFormat>On-screen Show (4:3)</PresentationFormat>
  <Paragraphs>104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2_Office Theme</vt:lpstr>
      <vt:lpstr>1_Office Theme</vt:lpstr>
      <vt:lpstr>愛尚它®鳳梨酵素粉末  Isotonix® Bromelain Plus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鳳梨酵素 Bromelain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愛尚它®鳳梨酵素粉末</vt:lpstr>
    </vt:vector>
  </TitlesOfParts>
  <Company>Deedra Mason, 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Isotonix® Bromelain Plus</dc:title>
  <dc:creator>Deedra Mason</dc:creator>
  <cp:lastModifiedBy>Nancy Fang</cp:lastModifiedBy>
  <cp:revision>137</cp:revision>
  <cp:lastPrinted>2014-10-04T08:06:17Z</cp:lastPrinted>
  <dcterms:created xsi:type="dcterms:W3CDTF">2013-07-22T19:46:36Z</dcterms:created>
  <dcterms:modified xsi:type="dcterms:W3CDTF">2015-12-29T16:02:57Z</dcterms:modified>
</cp:coreProperties>
</file>